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468" r:id="rId2"/>
    <p:sldId id="462" r:id="rId3"/>
    <p:sldId id="437" r:id="rId4"/>
    <p:sldId id="408" r:id="rId5"/>
    <p:sldId id="463" r:id="rId6"/>
    <p:sldId id="434" r:id="rId7"/>
    <p:sldId id="452" r:id="rId8"/>
    <p:sldId id="486" r:id="rId9"/>
    <p:sldId id="454" r:id="rId10"/>
    <p:sldId id="456" r:id="rId11"/>
    <p:sldId id="455" r:id="rId12"/>
    <p:sldId id="457" r:id="rId13"/>
    <p:sldId id="458" r:id="rId14"/>
    <p:sldId id="465" r:id="rId15"/>
    <p:sldId id="466" r:id="rId16"/>
    <p:sldId id="464" r:id="rId17"/>
    <p:sldId id="435" r:id="rId18"/>
    <p:sldId id="556" r:id="rId19"/>
    <p:sldId id="421" r:id="rId20"/>
    <p:sldId id="364" r:id="rId21"/>
    <p:sldId id="469" r:id="rId22"/>
    <p:sldId id="467" r:id="rId23"/>
    <p:sldId id="475" r:id="rId24"/>
    <p:sldId id="470" r:id="rId25"/>
    <p:sldId id="474" r:id="rId26"/>
    <p:sldId id="488" r:id="rId27"/>
    <p:sldId id="489" r:id="rId28"/>
    <p:sldId id="440" r:id="rId29"/>
    <p:sldId id="415" r:id="rId30"/>
    <p:sldId id="380" r:id="rId31"/>
    <p:sldId id="381" r:id="rId32"/>
    <p:sldId id="490" r:id="rId33"/>
    <p:sldId id="383" r:id="rId34"/>
    <p:sldId id="477" r:id="rId35"/>
    <p:sldId id="416" r:id="rId36"/>
    <p:sldId id="432" r:id="rId37"/>
    <p:sldId id="478" r:id="rId38"/>
    <p:sldId id="536" r:id="rId39"/>
    <p:sldId id="384" r:id="rId40"/>
    <p:sldId id="558" r:id="rId41"/>
    <p:sldId id="557" r:id="rId42"/>
    <p:sldId id="389" r:id="rId43"/>
    <p:sldId id="417" r:id="rId44"/>
    <p:sldId id="390" r:id="rId45"/>
    <p:sldId id="482" r:id="rId46"/>
    <p:sldId id="420" r:id="rId47"/>
    <p:sldId id="419" r:id="rId48"/>
    <p:sldId id="481" r:id="rId49"/>
    <p:sldId id="485" r:id="rId50"/>
    <p:sldId id="445" r:id="rId51"/>
    <p:sldId id="483" r:id="rId52"/>
    <p:sldId id="479" r:id="rId53"/>
    <p:sldId id="480" r:id="rId54"/>
    <p:sldId id="388" r:id="rId55"/>
    <p:sldId id="441" r:id="rId56"/>
    <p:sldId id="370" r:id="rId57"/>
    <p:sldId id="377" r:id="rId58"/>
    <p:sldId id="44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850">
          <p15:clr>
            <a:srgbClr val="A4A3A4"/>
          </p15:clr>
        </p15:guide>
        <p15:guide id="3" orient="horz" pos="229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纲" initials="陈纲" lastIdx="6" clrIdx="0"/>
  <p:cmAuthor id="2" name="李国华" initials="李国华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4472C4"/>
    <a:srgbClr val="C00000"/>
    <a:srgbClr val="99B487"/>
    <a:srgbClr val="C55A11"/>
    <a:srgbClr val="FFFFFF"/>
    <a:srgbClr val="D16349"/>
    <a:srgbClr val="91C0D7"/>
    <a:srgbClr val="C26E6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7835" autoAdjust="0"/>
  </p:normalViewPr>
  <p:slideViewPr>
    <p:cSldViewPr snapToGrid="0">
      <p:cViewPr varScale="1">
        <p:scale>
          <a:sx n="51" d="100"/>
          <a:sy n="51" d="100"/>
        </p:scale>
        <p:origin x="656" y="44"/>
      </p:cViewPr>
      <p:guideLst>
        <p:guide orient="horz" pos="2211"/>
        <p:guide pos="3850"/>
        <p:guide orient="horz" pos="22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38341-E8B0-4D3A-9F5D-21CC4692BEB8}" type="doc">
      <dgm:prSet loTypeId="urn:microsoft.com/office/officeart/2005/8/layout/cycle5" loCatId="cycle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12515B7A-8C58-4504-8927-3893231D8552}">
      <dgm:prSet phldrT="[文本]" custT="1"/>
      <dgm:spPr/>
      <dgm:t>
        <a:bodyPr/>
        <a:lstStyle/>
        <a:p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烂代码</a:t>
          </a:r>
          <a:endParaRPr lang="zh-CN" alt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1330DC-ED2E-4457-BC41-EC3E5CD75868}" type="parTrans" cxnId="{C0640B52-09D6-4225-80A0-212B39887854}">
      <dgm:prSet/>
      <dgm:spPr/>
      <dgm:t>
        <a:bodyPr/>
        <a:lstStyle/>
        <a:p>
          <a:endParaRPr lang="zh-CN" altLang="en-US"/>
        </a:p>
      </dgm:t>
    </dgm:pt>
    <dgm:pt modelId="{DDEEF5DD-2369-4D89-9150-F795EC2E6E54}" type="sibTrans" cxnId="{C0640B52-09D6-4225-80A0-212B39887854}">
      <dgm:prSet/>
      <dgm:spPr/>
      <dgm:t>
        <a:bodyPr/>
        <a:lstStyle/>
        <a:p>
          <a:endParaRPr lang="zh-CN" altLang="en-US"/>
        </a:p>
      </dgm:t>
    </dgm:pt>
    <dgm:pt modelId="{71C0C24F-ACF5-4DB0-9E31-280ACE917FA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技术氛围</a:t>
          </a:r>
          <a:endParaRPr lang="en-US" altLang="zh-CN" sz="1800" dirty="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业务压力</a:t>
          </a:r>
          <a:endParaRPr lang="zh-CN" alt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03BB9C-0366-471F-8D59-726D1D0B4197}" type="parTrans" cxnId="{4B0D1B33-B8E7-44C7-A917-FACDACB76108}">
      <dgm:prSet/>
      <dgm:spPr/>
      <dgm:t>
        <a:bodyPr/>
        <a:lstStyle/>
        <a:p>
          <a:endParaRPr lang="zh-CN" altLang="en-US"/>
        </a:p>
      </dgm:t>
    </dgm:pt>
    <dgm:pt modelId="{9E1B01EB-AB30-48CC-BAB5-B8C0BD8959C6}" type="sibTrans" cxnId="{4B0D1B33-B8E7-44C7-A917-FACDACB76108}">
      <dgm:prSet/>
      <dgm:spPr/>
      <dgm:t>
        <a:bodyPr/>
        <a:lstStyle/>
        <a:p>
          <a:endParaRPr lang="zh-CN" altLang="en-US"/>
        </a:p>
      </dgm:t>
    </dgm:pt>
    <dgm:pt modelId="{98A6652C-F018-447D-A032-2AC6AF86E0CD}">
      <dgm:prSet phldrT="[文本]" custT="1"/>
      <dgm:spPr/>
      <dgm:t>
        <a:bodyPr/>
        <a:lstStyle/>
        <a:p>
          <a:r>
            <a:rPr lang="zh-CN" altLang="en-US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效率降低</a:t>
          </a:r>
          <a:endParaRPr lang="zh-CN" altLang="en-US" sz="1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E9CC2E6-201F-472C-B2DC-FD5513E8D04E}" type="parTrans" cxnId="{D4C04DCF-A73D-4CFA-816B-09E7C9619808}">
      <dgm:prSet/>
      <dgm:spPr/>
      <dgm:t>
        <a:bodyPr/>
        <a:lstStyle/>
        <a:p>
          <a:endParaRPr lang="zh-CN" altLang="en-US"/>
        </a:p>
      </dgm:t>
    </dgm:pt>
    <dgm:pt modelId="{B764F31B-0871-43EC-893A-6256FF605E12}" type="sibTrans" cxnId="{D4C04DCF-A73D-4CFA-816B-09E7C9619808}">
      <dgm:prSet/>
      <dgm:spPr/>
      <dgm:t>
        <a:bodyPr/>
        <a:lstStyle/>
        <a:p>
          <a:endParaRPr lang="zh-CN" altLang="en-US"/>
        </a:p>
      </dgm:t>
    </dgm:pt>
    <dgm:pt modelId="{9DBD238E-499E-4178-ACA0-94416D55E1E7}" type="pres">
      <dgm:prSet presAssocID="{4AE38341-E8B0-4D3A-9F5D-21CC4692BEB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B57374-45AC-459D-A26E-1272D2D3D2BD}" type="pres">
      <dgm:prSet presAssocID="{12515B7A-8C58-4504-8927-3893231D855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8F5245-FBEB-46C9-BC3F-D32E2EDE161D}" type="pres">
      <dgm:prSet presAssocID="{12515B7A-8C58-4504-8927-3893231D8552}" presName="spNode" presStyleCnt="0"/>
      <dgm:spPr/>
    </dgm:pt>
    <dgm:pt modelId="{19077B8D-D1B1-453F-86A6-F36523A1F339}" type="pres">
      <dgm:prSet presAssocID="{DDEEF5DD-2369-4D89-9150-F795EC2E6E54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4366F117-1DF3-4E91-A00F-962797854B0B}" type="pres">
      <dgm:prSet presAssocID="{98A6652C-F018-447D-A032-2AC6AF86E0C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07FC43-1845-4C47-806F-A6B4F42DD1A8}" type="pres">
      <dgm:prSet presAssocID="{98A6652C-F018-447D-A032-2AC6AF86E0CD}" presName="spNode" presStyleCnt="0"/>
      <dgm:spPr/>
    </dgm:pt>
    <dgm:pt modelId="{D5A9BB69-0729-412A-B819-155B82302344}" type="pres">
      <dgm:prSet presAssocID="{B764F31B-0871-43EC-893A-6256FF605E12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C4B7DD76-ADAF-42D3-8941-F25076E66FCB}" type="pres">
      <dgm:prSet presAssocID="{71C0C24F-ACF5-4DB0-9E31-280ACE917FA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9B037D-CFC3-4A36-AE37-83074C9F5E59}" type="pres">
      <dgm:prSet presAssocID="{71C0C24F-ACF5-4DB0-9E31-280ACE917FA6}" presName="spNode" presStyleCnt="0"/>
      <dgm:spPr/>
    </dgm:pt>
    <dgm:pt modelId="{8EF78752-F2A6-4A00-B8B0-D2C59D61CE35}" type="pres">
      <dgm:prSet presAssocID="{9E1B01EB-AB30-48CC-BAB5-B8C0BD8959C6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B0D1B33-B8E7-44C7-A917-FACDACB76108}" srcId="{4AE38341-E8B0-4D3A-9F5D-21CC4692BEB8}" destId="{71C0C24F-ACF5-4DB0-9E31-280ACE917FA6}" srcOrd="2" destOrd="0" parTransId="{B203BB9C-0366-471F-8D59-726D1D0B4197}" sibTransId="{9E1B01EB-AB30-48CC-BAB5-B8C0BD8959C6}"/>
    <dgm:cxn modelId="{0CADF910-050D-4C85-B0B8-A96156FED5AE}" type="presOf" srcId="{DDEEF5DD-2369-4D89-9150-F795EC2E6E54}" destId="{19077B8D-D1B1-453F-86A6-F36523A1F339}" srcOrd="0" destOrd="0" presId="urn:microsoft.com/office/officeart/2005/8/layout/cycle5"/>
    <dgm:cxn modelId="{A0D4D5AB-A951-42B2-9398-AA4DA9BBC3A3}" type="presOf" srcId="{9E1B01EB-AB30-48CC-BAB5-B8C0BD8959C6}" destId="{8EF78752-F2A6-4A00-B8B0-D2C59D61CE35}" srcOrd="0" destOrd="0" presId="urn:microsoft.com/office/officeart/2005/8/layout/cycle5"/>
    <dgm:cxn modelId="{9A60E489-ECFB-44F5-A48E-DC95865DF559}" type="presOf" srcId="{98A6652C-F018-447D-A032-2AC6AF86E0CD}" destId="{4366F117-1DF3-4E91-A00F-962797854B0B}" srcOrd="0" destOrd="0" presId="urn:microsoft.com/office/officeart/2005/8/layout/cycle5"/>
    <dgm:cxn modelId="{C0640B52-09D6-4225-80A0-212B39887854}" srcId="{4AE38341-E8B0-4D3A-9F5D-21CC4692BEB8}" destId="{12515B7A-8C58-4504-8927-3893231D8552}" srcOrd="0" destOrd="0" parTransId="{911330DC-ED2E-4457-BC41-EC3E5CD75868}" sibTransId="{DDEEF5DD-2369-4D89-9150-F795EC2E6E54}"/>
    <dgm:cxn modelId="{9D654DD9-B8F9-4A81-BEF0-2D71D799B7A0}" type="presOf" srcId="{4AE38341-E8B0-4D3A-9F5D-21CC4692BEB8}" destId="{9DBD238E-499E-4178-ACA0-94416D55E1E7}" srcOrd="0" destOrd="0" presId="urn:microsoft.com/office/officeart/2005/8/layout/cycle5"/>
    <dgm:cxn modelId="{D4C04DCF-A73D-4CFA-816B-09E7C9619808}" srcId="{4AE38341-E8B0-4D3A-9F5D-21CC4692BEB8}" destId="{98A6652C-F018-447D-A032-2AC6AF86E0CD}" srcOrd="1" destOrd="0" parTransId="{9E9CC2E6-201F-472C-B2DC-FD5513E8D04E}" sibTransId="{B764F31B-0871-43EC-893A-6256FF605E12}"/>
    <dgm:cxn modelId="{1A51AC2F-94E8-4386-95F6-F5F4BF9F406E}" type="presOf" srcId="{B764F31B-0871-43EC-893A-6256FF605E12}" destId="{D5A9BB69-0729-412A-B819-155B82302344}" srcOrd="0" destOrd="0" presId="urn:microsoft.com/office/officeart/2005/8/layout/cycle5"/>
    <dgm:cxn modelId="{5E2A2502-2E00-431F-9B51-607D885CE1A0}" type="presOf" srcId="{71C0C24F-ACF5-4DB0-9E31-280ACE917FA6}" destId="{C4B7DD76-ADAF-42D3-8941-F25076E66FCB}" srcOrd="0" destOrd="0" presId="urn:microsoft.com/office/officeart/2005/8/layout/cycle5"/>
    <dgm:cxn modelId="{8B445502-C3F5-46C7-A99D-BFA55C8C6C48}" type="presOf" srcId="{12515B7A-8C58-4504-8927-3893231D8552}" destId="{82B57374-45AC-459D-A26E-1272D2D3D2BD}" srcOrd="0" destOrd="0" presId="urn:microsoft.com/office/officeart/2005/8/layout/cycle5"/>
    <dgm:cxn modelId="{D22C7960-C4DF-48D5-9D49-D2404147AF1F}" type="presParOf" srcId="{9DBD238E-499E-4178-ACA0-94416D55E1E7}" destId="{82B57374-45AC-459D-A26E-1272D2D3D2BD}" srcOrd="0" destOrd="0" presId="urn:microsoft.com/office/officeart/2005/8/layout/cycle5"/>
    <dgm:cxn modelId="{F5F1754C-E96D-4E1F-8EFD-4DC5B1E97F63}" type="presParOf" srcId="{9DBD238E-499E-4178-ACA0-94416D55E1E7}" destId="{FF8F5245-FBEB-46C9-BC3F-D32E2EDE161D}" srcOrd="1" destOrd="0" presId="urn:microsoft.com/office/officeart/2005/8/layout/cycle5"/>
    <dgm:cxn modelId="{5625634C-5003-4C04-927C-37512DBEE1F3}" type="presParOf" srcId="{9DBD238E-499E-4178-ACA0-94416D55E1E7}" destId="{19077B8D-D1B1-453F-86A6-F36523A1F339}" srcOrd="2" destOrd="0" presId="urn:microsoft.com/office/officeart/2005/8/layout/cycle5"/>
    <dgm:cxn modelId="{5C95CD79-A8E4-4A94-8C3F-58B436413EFB}" type="presParOf" srcId="{9DBD238E-499E-4178-ACA0-94416D55E1E7}" destId="{4366F117-1DF3-4E91-A00F-962797854B0B}" srcOrd="3" destOrd="0" presId="urn:microsoft.com/office/officeart/2005/8/layout/cycle5"/>
    <dgm:cxn modelId="{DA8633DC-FF0B-4C62-B182-A0363A9D67AA}" type="presParOf" srcId="{9DBD238E-499E-4178-ACA0-94416D55E1E7}" destId="{2807FC43-1845-4C47-806F-A6B4F42DD1A8}" srcOrd="4" destOrd="0" presId="urn:microsoft.com/office/officeart/2005/8/layout/cycle5"/>
    <dgm:cxn modelId="{5AE9A045-3CE2-49E6-A3E9-34BC83DBBF72}" type="presParOf" srcId="{9DBD238E-499E-4178-ACA0-94416D55E1E7}" destId="{D5A9BB69-0729-412A-B819-155B82302344}" srcOrd="5" destOrd="0" presId="urn:microsoft.com/office/officeart/2005/8/layout/cycle5"/>
    <dgm:cxn modelId="{B0FB69A7-346C-480D-9796-BD48AB971D1E}" type="presParOf" srcId="{9DBD238E-499E-4178-ACA0-94416D55E1E7}" destId="{C4B7DD76-ADAF-42D3-8941-F25076E66FCB}" srcOrd="6" destOrd="0" presId="urn:microsoft.com/office/officeart/2005/8/layout/cycle5"/>
    <dgm:cxn modelId="{615E1A44-E3F5-4811-BA15-939DC4146C53}" type="presParOf" srcId="{9DBD238E-499E-4178-ACA0-94416D55E1E7}" destId="{029B037D-CFC3-4A36-AE37-83074C9F5E59}" srcOrd="7" destOrd="0" presId="urn:microsoft.com/office/officeart/2005/8/layout/cycle5"/>
    <dgm:cxn modelId="{BCD07C69-F7E4-4C69-8532-2105A493E713}" type="presParOf" srcId="{9DBD238E-499E-4178-ACA0-94416D55E1E7}" destId="{8EF78752-F2A6-4A00-B8B0-D2C59D61CE35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57374-45AC-459D-A26E-1272D2D3D2BD}">
      <dsp:nvSpPr>
        <dsp:cNvPr id="0" name=""/>
        <dsp:cNvSpPr/>
      </dsp:nvSpPr>
      <dsp:spPr>
        <a:xfrm>
          <a:off x="1200532" y="376"/>
          <a:ext cx="1214656" cy="7895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烂代码</a:t>
          </a:r>
          <a:endParaRPr lang="zh-CN" altLang="en-US" sz="1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39073" y="38917"/>
        <a:ext cx="1137574" cy="712444"/>
      </dsp:txXfrm>
    </dsp:sp>
    <dsp:sp modelId="{19077B8D-D1B1-453F-86A6-F36523A1F339}">
      <dsp:nvSpPr>
        <dsp:cNvPr id="0" name=""/>
        <dsp:cNvSpPr/>
      </dsp:nvSpPr>
      <dsp:spPr>
        <a:xfrm>
          <a:off x="755715" y="395140"/>
          <a:ext cx="2104290" cy="2104290"/>
        </a:xfrm>
        <a:custGeom>
          <a:avLst/>
          <a:gdLst/>
          <a:ahLst/>
          <a:cxnLst/>
          <a:rect l="0" t="0" r="0" b="0"/>
          <a:pathLst>
            <a:path>
              <a:moveTo>
                <a:pt x="1822196" y="335185"/>
              </a:moveTo>
              <a:arcTo wR="1052145" hR="1052145" stAng="19022688" swAng="230013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6F117-1DF3-4E91-A00F-962797854B0B}">
      <dsp:nvSpPr>
        <dsp:cNvPr id="0" name=""/>
        <dsp:cNvSpPr/>
      </dsp:nvSpPr>
      <dsp:spPr>
        <a:xfrm>
          <a:off x="2111716" y="1578594"/>
          <a:ext cx="1214656" cy="78952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效率降低</a:t>
          </a:r>
          <a:endParaRPr lang="zh-CN" altLang="en-US" sz="1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150257" y="1617135"/>
        <a:ext cx="1137574" cy="712444"/>
      </dsp:txXfrm>
    </dsp:sp>
    <dsp:sp modelId="{D5A9BB69-0729-412A-B819-155B82302344}">
      <dsp:nvSpPr>
        <dsp:cNvPr id="0" name=""/>
        <dsp:cNvSpPr/>
      </dsp:nvSpPr>
      <dsp:spPr>
        <a:xfrm>
          <a:off x="755715" y="395140"/>
          <a:ext cx="2104290" cy="2104290"/>
        </a:xfrm>
        <a:custGeom>
          <a:avLst/>
          <a:gdLst/>
          <a:ahLst/>
          <a:cxnLst/>
          <a:rect l="0" t="0" r="0" b="0"/>
          <a:pathLst>
            <a:path>
              <a:moveTo>
                <a:pt x="1374558" y="2053673"/>
              </a:moveTo>
              <a:arcTo wR="1052145" hR="1052145" stAng="4329332" swAng="2141336"/>
            </a:path>
          </a:pathLst>
        </a:custGeom>
        <a:noFill/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7DD76-ADAF-42D3-8941-F25076E66FCB}">
      <dsp:nvSpPr>
        <dsp:cNvPr id="0" name=""/>
        <dsp:cNvSpPr/>
      </dsp:nvSpPr>
      <dsp:spPr>
        <a:xfrm>
          <a:off x="289347" y="1578594"/>
          <a:ext cx="1214656" cy="78952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技术氛围</a:t>
          </a:r>
          <a:endParaRPr lang="en-US" altLang="zh-CN" sz="1800" kern="1200" dirty="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业务压力</a:t>
          </a:r>
          <a:endParaRPr lang="zh-CN" altLang="en-US" sz="1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27888" y="1617135"/>
        <a:ext cx="1137574" cy="712444"/>
      </dsp:txXfrm>
    </dsp:sp>
    <dsp:sp modelId="{8EF78752-F2A6-4A00-B8B0-D2C59D61CE35}">
      <dsp:nvSpPr>
        <dsp:cNvPr id="0" name=""/>
        <dsp:cNvSpPr/>
      </dsp:nvSpPr>
      <dsp:spPr>
        <a:xfrm>
          <a:off x="755715" y="395140"/>
          <a:ext cx="2104290" cy="2104290"/>
        </a:xfrm>
        <a:custGeom>
          <a:avLst/>
          <a:gdLst/>
          <a:ahLst/>
          <a:cxnLst/>
          <a:rect l="0" t="0" r="0" b="0"/>
          <a:pathLst>
            <a:path>
              <a:moveTo>
                <a:pt x="3418" y="967404"/>
              </a:moveTo>
              <a:arcTo wR="1052145" hR="1052145" stAng="11077180" swAng="2300131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CBD36-336A-4570-9A44-9D8E4E50D34F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30178-83F7-4AB5-8E77-02643DE3FF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spcBef>
                <a:spcPct val="15000"/>
              </a:spcBef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TW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spcBef>
                <a:spcPct val="15000"/>
              </a:spcBef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Clr>
                <a:srgbClr val="292929"/>
              </a:buClr>
            </a:pPr>
            <a:endParaRPr lang="en-US" altLang="zh-CN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076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93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Char char="e"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30178-83F7-4AB5-8E77-02643DE3FF0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ct val="15000"/>
              </a:spcBef>
              <a:buFont typeface="Wingdings 2" panose="05020102010507070707" pitchFamily="18" charset="2"/>
              <a:buNone/>
            </a:pP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15000"/>
              </a:spcBef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62052-A44D-4CB4-ACFB-FF57EE24460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8"/>
          <p:cNvCxnSpPr/>
          <p:nvPr userDrawn="1"/>
        </p:nvCxnSpPr>
        <p:spPr>
          <a:xfrm>
            <a:off x="108037" y="676928"/>
            <a:ext cx="1191225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789850" y="215323"/>
            <a:ext cx="1230439" cy="3252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498" y="2519"/>
            <a:ext cx="12221497" cy="6852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038350"/>
            <a:ext cx="12192000" cy="4229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 userDrawn="1"/>
        </p:nvSpPr>
        <p:spPr>
          <a:xfrm>
            <a:off x="2699340" y="163603"/>
            <a:ext cx="679332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600" spc="300" dirty="0">
                <a:ln w="9525">
                  <a:noFill/>
                </a:ln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时间轴流程图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4755955" y="1001988"/>
            <a:ext cx="2680091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70" spc="300" dirty="0">
                <a:ln w="9525">
                  <a:solidFill>
                    <a:schemeClr val="tx1">
                      <a:alpha val="65000"/>
                    </a:schemeClr>
                  </a:solidFill>
                </a:ln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值得描述的小标题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4107815" y="657543"/>
            <a:ext cx="3900170" cy="88900"/>
            <a:chOff x="4724680" y="666751"/>
            <a:chExt cx="3900177" cy="88900"/>
          </a:xfrm>
        </p:grpSpPr>
        <p:grpSp>
          <p:nvGrpSpPr>
            <p:cNvPr id="5" name="Group 7"/>
            <p:cNvGrpSpPr/>
            <p:nvPr/>
          </p:nvGrpSpPr>
          <p:grpSpPr>
            <a:xfrm>
              <a:off x="4724680" y="666751"/>
              <a:ext cx="370184" cy="88900"/>
              <a:chOff x="4861192" y="4159251"/>
              <a:chExt cx="370184" cy="88900"/>
            </a:xfrm>
          </p:grpSpPr>
          <p:cxnSp>
            <p:nvCxnSpPr>
              <p:cNvPr id="14" name="Straight Connector 11"/>
              <p:cNvCxnSpPr/>
              <p:nvPr/>
            </p:nvCxnSpPr>
            <p:spPr>
              <a:xfrm>
                <a:off x="4861192" y="4203700"/>
                <a:ext cx="246401" cy="0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2"/>
              <p:cNvSpPr/>
              <p:nvPr/>
            </p:nvSpPr>
            <p:spPr>
              <a:xfrm>
                <a:off x="5142476" y="4159251"/>
                <a:ext cx="88900" cy="88900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/>
              </a:p>
            </p:txBody>
          </p:sp>
        </p:grpSp>
        <p:grpSp>
          <p:nvGrpSpPr>
            <p:cNvPr id="17" name="Group 8"/>
            <p:cNvGrpSpPr/>
            <p:nvPr/>
          </p:nvGrpSpPr>
          <p:grpSpPr>
            <a:xfrm flipH="1">
              <a:off x="8254673" y="666751"/>
              <a:ext cx="370184" cy="88900"/>
              <a:chOff x="4678764" y="4159251"/>
              <a:chExt cx="370184" cy="88900"/>
            </a:xfrm>
          </p:grpSpPr>
          <p:cxnSp>
            <p:nvCxnSpPr>
              <p:cNvPr id="18" name="Straight Connector 9"/>
              <p:cNvCxnSpPr/>
              <p:nvPr/>
            </p:nvCxnSpPr>
            <p:spPr>
              <a:xfrm>
                <a:off x="4678764" y="4203700"/>
                <a:ext cx="246401" cy="0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0"/>
              <p:cNvSpPr/>
              <p:nvPr/>
            </p:nvSpPr>
            <p:spPr>
              <a:xfrm>
                <a:off x="4960048" y="4159251"/>
                <a:ext cx="88900" cy="88900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/>
              </a:p>
            </p:txBody>
          </p:sp>
        </p:grpSp>
      </p:grp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789850" y="215323"/>
            <a:ext cx="1230439" cy="325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63559" y="196072"/>
            <a:ext cx="1230439" cy="325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35DC95-CA93-4412-83B5-44E84C2AB4A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4.png"/><Relationship Id="rId5" Type="http://schemas.openxmlformats.org/officeDocument/2006/relationships/image" Target="../media/image45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cobra.vivo.xyz/" TargetMode="External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obra.vivo.xyz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.vmic.xyz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2368"/>
            <a:ext cx="12192000" cy="2242159"/>
            <a:chOff x="0" y="688930"/>
            <a:chExt cx="12192000" cy="224215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88930"/>
              <a:ext cx="12192000" cy="224215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874809" y="2378613"/>
              <a:ext cx="3671198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kumimoji="1" lang="en-US" altLang="zh-CN" sz="24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2020V</a:t>
              </a:r>
              <a:r>
                <a:rPr kumimoji="1" lang="zh-CN" altLang="en-US" sz="24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来星 系列课程之一</a:t>
              </a:r>
              <a:endParaRPr kumimoji="1"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542997" y="713475"/>
              <a:ext cx="5452711" cy="1862048"/>
              <a:chOff x="1542997" y="713475"/>
              <a:chExt cx="5452711" cy="1862048"/>
            </a:xfrm>
          </p:grpSpPr>
          <p:sp>
            <p:nvSpPr>
              <p:cNvPr id="7" name="文本占位符 17"/>
              <p:cNvSpPr txBox="1"/>
              <p:nvPr/>
            </p:nvSpPr>
            <p:spPr>
              <a:xfrm>
                <a:off x="1542997" y="1279358"/>
                <a:ext cx="4687898" cy="7302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zh-CN" altLang="en-US" sz="5400" b="1" spc="600" dirty="0" smtClean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代码整洁之</a:t>
                </a:r>
                <a:endParaRPr kumimoji="1" lang="zh-CN" altLang="en-US" sz="5400" b="1" spc="6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5257732" y="713475"/>
                <a:ext cx="1737976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1500" b="1" spc="600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道</a:t>
                </a:r>
                <a:endParaRPr kumimoji="1" lang="zh-CN" altLang="en-US" sz="8000" b="1" spc="6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"/>
    </mc:Choice>
    <mc:Fallback xmlns="">
      <p:transition spd="slow" advTm="16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r>
              <a:rPr lang="zh-CN" altLang="en-US" sz="20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一句话概括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73" y="1044052"/>
            <a:ext cx="5522955" cy="493351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96216" y="1408670"/>
            <a:ext cx="4930346" cy="1717589"/>
            <a:chOff x="6796216" y="1408670"/>
            <a:chExt cx="4930346" cy="1717589"/>
          </a:xfrm>
          <a:solidFill>
            <a:schemeClr val="bg1">
              <a:lumMod val="95000"/>
            </a:schemeClr>
          </a:solidFill>
        </p:grpSpPr>
        <p:sp>
          <p:nvSpPr>
            <p:cNvPr id="4" name="圆角矩形 3"/>
            <p:cNvSpPr/>
            <p:nvPr/>
          </p:nvSpPr>
          <p:spPr>
            <a:xfrm>
              <a:off x="6796216" y="1408670"/>
              <a:ext cx="4930346" cy="1717589"/>
            </a:xfrm>
            <a:prstGeom prst="roundRect">
              <a:avLst/>
            </a:prstGeom>
            <a:grp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006281" y="1662027"/>
              <a:ext cx="4636471" cy="132343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衡量代码质量的唯一有效标准：</a:t>
              </a:r>
              <a:r>
                <a:rPr lang="en-US" altLang="zh-CN" sz="2000" b="1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WTFs/min</a:t>
              </a:r>
            </a:p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                                    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——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2000" b="1" dirty="0" smtClean="0">
                  <a:solidFill>
                    <a:schemeClr val="bg1">
                      <a:lumMod val="50000"/>
                    </a:schemeClr>
                  </a:solidFill>
                </a:rPr>
                <a:t>Robert C. Martin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96216" y="3649361"/>
            <a:ext cx="4930346" cy="2010034"/>
            <a:chOff x="6796216" y="3550507"/>
            <a:chExt cx="4930346" cy="2010034"/>
          </a:xfrm>
        </p:grpSpPr>
        <p:sp>
          <p:nvSpPr>
            <p:cNvPr id="7" name="圆角矩形 6"/>
            <p:cNvSpPr/>
            <p:nvPr/>
          </p:nvSpPr>
          <p:spPr>
            <a:xfrm>
              <a:off x="6796216" y="3550507"/>
              <a:ext cx="4930346" cy="20100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06281" y="3719629"/>
              <a:ext cx="463647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任何一个傻瓜都能写出计算机可以理解的代码。唯有写出</a:t>
              </a:r>
              <a:r>
                <a:rPr lang="zh-CN" altLang="en-US" sz="20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人类容易理解的代码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，才是优秀的程序员</a:t>
              </a:r>
              <a:r>
                <a:rPr lang="zh-CN" altLang="en-US" sz="2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。</a:t>
              </a:r>
              <a:endPara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                          —— 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Martin Fowler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r>
              <a:rPr lang="zh-CN" altLang="en-US" sz="20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名家访谈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Group 39"/>
          <p:cNvGrpSpPr/>
          <p:nvPr/>
        </p:nvGrpSpPr>
        <p:grpSpPr>
          <a:xfrm>
            <a:off x="988749" y="1008942"/>
            <a:ext cx="2583326" cy="2938463"/>
            <a:chOff x="728345" y="1800225"/>
            <a:chExt cx="2671762" cy="2938463"/>
          </a:xfrm>
        </p:grpSpPr>
        <p:sp>
          <p:nvSpPr>
            <p:cNvPr id="17" name="Freeform 5"/>
            <p:cNvSpPr/>
            <p:nvPr userDrawn="1"/>
          </p:nvSpPr>
          <p:spPr bwMode="auto">
            <a:xfrm>
              <a:off x="728345" y="1800225"/>
              <a:ext cx="2671762" cy="2938463"/>
            </a:xfrm>
            <a:custGeom>
              <a:avLst/>
              <a:gdLst>
                <a:gd name="T0" fmla="*/ 1911 w 2196"/>
                <a:gd name="T1" fmla="*/ 2406 h 2416"/>
                <a:gd name="T2" fmla="*/ 1899 w 2196"/>
                <a:gd name="T3" fmla="*/ 2415 h 2416"/>
                <a:gd name="T4" fmla="*/ 10 w 2196"/>
                <a:gd name="T5" fmla="*/ 2165 h 2416"/>
                <a:gd name="T6" fmla="*/ 1 w 2196"/>
                <a:gd name="T7" fmla="*/ 2153 h 2416"/>
                <a:gd name="T8" fmla="*/ 284 w 2196"/>
                <a:gd name="T9" fmla="*/ 10 h 2416"/>
                <a:gd name="T10" fmla="*/ 297 w 2196"/>
                <a:gd name="T11" fmla="*/ 1 h 2416"/>
                <a:gd name="T12" fmla="*/ 2186 w 2196"/>
                <a:gd name="T13" fmla="*/ 251 h 2416"/>
                <a:gd name="T14" fmla="*/ 2195 w 2196"/>
                <a:gd name="T15" fmla="*/ 264 h 2416"/>
                <a:gd name="T16" fmla="*/ 1911 w 2196"/>
                <a:gd name="T17" fmla="*/ 240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6" h="2416">
                  <a:moveTo>
                    <a:pt x="1911" y="2406"/>
                  </a:moveTo>
                  <a:cubicBezTo>
                    <a:pt x="1911" y="2412"/>
                    <a:pt x="1905" y="2416"/>
                    <a:pt x="1899" y="2415"/>
                  </a:cubicBezTo>
                  <a:cubicBezTo>
                    <a:pt x="10" y="2165"/>
                    <a:pt x="10" y="2165"/>
                    <a:pt x="10" y="2165"/>
                  </a:cubicBezTo>
                  <a:cubicBezTo>
                    <a:pt x="4" y="2164"/>
                    <a:pt x="0" y="2159"/>
                    <a:pt x="1" y="215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85" y="4"/>
                    <a:pt x="291" y="0"/>
                    <a:pt x="297" y="1"/>
                  </a:cubicBezTo>
                  <a:cubicBezTo>
                    <a:pt x="2186" y="251"/>
                    <a:pt x="2186" y="251"/>
                    <a:pt x="2186" y="251"/>
                  </a:cubicBezTo>
                  <a:cubicBezTo>
                    <a:pt x="2192" y="252"/>
                    <a:pt x="2196" y="258"/>
                    <a:pt x="2195" y="264"/>
                  </a:cubicBezTo>
                  <a:lnTo>
                    <a:pt x="1911" y="2406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6"/>
            <p:cNvSpPr/>
            <p:nvPr userDrawn="1"/>
          </p:nvSpPr>
          <p:spPr bwMode="auto">
            <a:xfrm>
              <a:off x="874395" y="1900238"/>
              <a:ext cx="2425700" cy="2387600"/>
            </a:xfrm>
            <a:custGeom>
              <a:avLst/>
              <a:gdLst>
                <a:gd name="T0" fmla="*/ 1767 w 1994"/>
                <a:gd name="T1" fmla="*/ 1953 h 1963"/>
                <a:gd name="T2" fmla="*/ 1755 w 1994"/>
                <a:gd name="T3" fmla="*/ 1962 h 1963"/>
                <a:gd name="T4" fmla="*/ 10 w 1994"/>
                <a:gd name="T5" fmla="*/ 1731 h 1963"/>
                <a:gd name="T6" fmla="*/ 1 w 1994"/>
                <a:gd name="T7" fmla="*/ 1719 h 1963"/>
                <a:gd name="T8" fmla="*/ 227 w 1994"/>
                <a:gd name="T9" fmla="*/ 10 h 1963"/>
                <a:gd name="T10" fmla="*/ 239 w 1994"/>
                <a:gd name="T11" fmla="*/ 1 h 1963"/>
                <a:gd name="T12" fmla="*/ 1984 w 1994"/>
                <a:gd name="T13" fmla="*/ 232 h 1963"/>
                <a:gd name="T14" fmla="*/ 1994 w 1994"/>
                <a:gd name="T15" fmla="*/ 244 h 1963"/>
                <a:gd name="T16" fmla="*/ 1767 w 1994"/>
                <a:gd name="T17" fmla="*/ 1953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63">
                  <a:moveTo>
                    <a:pt x="1767" y="1953"/>
                  </a:moveTo>
                  <a:cubicBezTo>
                    <a:pt x="1766" y="1959"/>
                    <a:pt x="1761" y="1963"/>
                    <a:pt x="1755" y="1962"/>
                  </a:cubicBezTo>
                  <a:cubicBezTo>
                    <a:pt x="10" y="1731"/>
                    <a:pt x="10" y="1731"/>
                    <a:pt x="10" y="1731"/>
                  </a:cubicBezTo>
                  <a:cubicBezTo>
                    <a:pt x="4" y="1730"/>
                    <a:pt x="0" y="1725"/>
                    <a:pt x="1" y="1719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28" y="4"/>
                    <a:pt x="233" y="0"/>
                    <a:pt x="239" y="1"/>
                  </a:cubicBezTo>
                  <a:cubicBezTo>
                    <a:pt x="1984" y="232"/>
                    <a:pt x="1984" y="232"/>
                    <a:pt x="1984" y="232"/>
                  </a:cubicBezTo>
                  <a:cubicBezTo>
                    <a:pt x="1990" y="233"/>
                    <a:pt x="1994" y="238"/>
                    <a:pt x="1994" y="244"/>
                  </a:cubicBezTo>
                  <a:lnTo>
                    <a:pt x="1767" y="1953"/>
                  </a:lnTo>
                  <a:close/>
                </a:path>
              </a:pathLst>
            </a:custGeom>
            <a:solidFill>
              <a:srgbClr val="16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3" name="Freeform 7"/>
          <p:cNvSpPr/>
          <p:nvPr userDrawn="1"/>
        </p:nvSpPr>
        <p:spPr bwMode="auto">
          <a:xfrm>
            <a:off x="1018912" y="1167692"/>
            <a:ext cx="2271731" cy="2657475"/>
          </a:xfrm>
          <a:custGeom>
            <a:avLst/>
            <a:gdLst>
              <a:gd name="T0" fmla="*/ 1931 w 1931"/>
              <a:gd name="T1" fmla="*/ 2172 h 2186"/>
              <a:gd name="T2" fmla="*/ 1920 w 1931"/>
              <a:gd name="T3" fmla="*/ 2183 h 2186"/>
              <a:gd name="T4" fmla="*/ 15 w 1931"/>
              <a:gd name="T5" fmla="*/ 2186 h 2186"/>
              <a:gd name="T6" fmla="*/ 4 w 1931"/>
              <a:gd name="T7" fmla="*/ 2175 h 2186"/>
              <a:gd name="T8" fmla="*/ 0 w 1931"/>
              <a:gd name="T9" fmla="*/ 14 h 2186"/>
              <a:gd name="T10" fmla="*/ 11 w 1931"/>
              <a:gd name="T11" fmla="*/ 3 h 2186"/>
              <a:gd name="T12" fmla="*/ 1916 w 1931"/>
              <a:gd name="T13" fmla="*/ 0 h 2186"/>
              <a:gd name="T14" fmla="*/ 1927 w 1931"/>
              <a:gd name="T15" fmla="*/ 11 h 2186"/>
              <a:gd name="T16" fmla="*/ 1931 w 1931"/>
              <a:gd name="T17" fmla="*/ 2172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1" h="2186">
                <a:moveTo>
                  <a:pt x="1931" y="2172"/>
                </a:moveTo>
                <a:cubicBezTo>
                  <a:pt x="1931" y="2178"/>
                  <a:pt x="1926" y="2183"/>
                  <a:pt x="1920" y="2183"/>
                </a:cubicBezTo>
                <a:cubicBezTo>
                  <a:pt x="15" y="2186"/>
                  <a:pt x="15" y="2186"/>
                  <a:pt x="15" y="2186"/>
                </a:cubicBezTo>
                <a:cubicBezTo>
                  <a:pt x="9" y="2186"/>
                  <a:pt x="4" y="2181"/>
                  <a:pt x="4" y="217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8"/>
                  <a:pt x="5" y="3"/>
                  <a:pt x="11" y="3"/>
                </a:cubicBezTo>
                <a:cubicBezTo>
                  <a:pt x="1916" y="0"/>
                  <a:pt x="1916" y="0"/>
                  <a:pt x="1916" y="0"/>
                </a:cubicBezTo>
                <a:cubicBezTo>
                  <a:pt x="1922" y="0"/>
                  <a:pt x="1927" y="5"/>
                  <a:pt x="1927" y="11"/>
                </a:cubicBezTo>
                <a:lnTo>
                  <a:pt x="1931" y="217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oup 22"/>
          <p:cNvGrpSpPr/>
          <p:nvPr/>
        </p:nvGrpSpPr>
        <p:grpSpPr>
          <a:xfrm rot="20771442">
            <a:off x="4782723" y="1051880"/>
            <a:ext cx="2583326" cy="2938463"/>
            <a:chOff x="4660265" y="1800225"/>
            <a:chExt cx="2671762" cy="2938463"/>
          </a:xfrm>
        </p:grpSpPr>
        <p:sp>
          <p:nvSpPr>
            <p:cNvPr id="31" name="Freeform 5"/>
            <p:cNvSpPr/>
            <p:nvPr userDrawn="1"/>
          </p:nvSpPr>
          <p:spPr bwMode="auto">
            <a:xfrm>
              <a:off x="4660265" y="1800225"/>
              <a:ext cx="2671762" cy="2938463"/>
            </a:xfrm>
            <a:custGeom>
              <a:avLst/>
              <a:gdLst>
                <a:gd name="T0" fmla="*/ 1911 w 2196"/>
                <a:gd name="T1" fmla="*/ 2406 h 2416"/>
                <a:gd name="T2" fmla="*/ 1899 w 2196"/>
                <a:gd name="T3" fmla="*/ 2415 h 2416"/>
                <a:gd name="T4" fmla="*/ 10 w 2196"/>
                <a:gd name="T5" fmla="*/ 2165 h 2416"/>
                <a:gd name="T6" fmla="*/ 1 w 2196"/>
                <a:gd name="T7" fmla="*/ 2153 h 2416"/>
                <a:gd name="T8" fmla="*/ 284 w 2196"/>
                <a:gd name="T9" fmla="*/ 10 h 2416"/>
                <a:gd name="T10" fmla="*/ 297 w 2196"/>
                <a:gd name="T11" fmla="*/ 1 h 2416"/>
                <a:gd name="T12" fmla="*/ 2186 w 2196"/>
                <a:gd name="T13" fmla="*/ 251 h 2416"/>
                <a:gd name="T14" fmla="*/ 2195 w 2196"/>
                <a:gd name="T15" fmla="*/ 264 h 2416"/>
                <a:gd name="T16" fmla="*/ 1911 w 2196"/>
                <a:gd name="T17" fmla="*/ 240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6" h="2416">
                  <a:moveTo>
                    <a:pt x="1911" y="2406"/>
                  </a:moveTo>
                  <a:cubicBezTo>
                    <a:pt x="1911" y="2412"/>
                    <a:pt x="1905" y="2416"/>
                    <a:pt x="1899" y="2415"/>
                  </a:cubicBezTo>
                  <a:cubicBezTo>
                    <a:pt x="10" y="2165"/>
                    <a:pt x="10" y="2165"/>
                    <a:pt x="10" y="2165"/>
                  </a:cubicBezTo>
                  <a:cubicBezTo>
                    <a:pt x="4" y="2164"/>
                    <a:pt x="0" y="2159"/>
                    <a:pt x="1" y="215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85" y="4"/>
                    <a:pt x="291" y="0"/>
                    <a:pt x="297" y="1"/>
                  </a:cubicBezTo>
                  <a:cubicBezTo>
                    <a:pt x="2186" y="251"/>
                    <a:pt x="2186" y="251"/>
                    <a:pt x="2186" y="251"/>
                  </a:cubicBezTo>
                  <a:cubicBezTo>
                    <a:pt x="2192" y="252"/>
                    <a:pt x="2196" y="258"/>
                    <a:pt x="2195" y="264"/>
                  </a:cubicBezTo>
                  <a:lnTo>
                    <a:pt x="1911" y="2406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6"/>
            <p:cNvSpPr/>
            <p:nvPr userDrawn="1"/>
          </p:nvSpPr>
          <p:spPr bwMode="auto">
            <a:xfrm>
              <a:off x="4806315" y="1900238"/>
              <a:ext cx="2425700" cy="2387600"/>
            </a:xfrm>
            <a:custGeom>
              <a:avLst/>
              <a:gdLst>
                <a:gd name="T0" fmla="*/ 1767 w 1994"/>
                <a:gd name="T1" fmla="*/ 1953 h 1963"/>
                <a:gd name="T2" fmla="*/ 1755 w 1994"/>
                <a:gd name="T3" fmla="*/ 1962 h 1963"/>
                <a:gd name="T4" fmla="*/ 10 w 1994"/>
                <a:gd name="T5" fmla="*/ 1731 h 1963"/>
                <a:gd name="T6" fmla="*/ 1 w 1994"/>
                <a:gd name="T7" fmla="*/ 1719 h 1963"/>
                <a:gd name="T8" fmla="*/ 227 w 1994"/>
                <a:gd name="T9" fmla="*/ 10 h 1963"/>
                <a:gd name="T10" fmla="*/ 239 w 1994"/>
                <a:gd name="T11" fmla="*/ 1 h 1963"/>
                <a:gd name="T12" fmla="*/ 1984 w 1994"/>
                <a:gd name="T13" fmla="*/ 232 h 1963"/>
                <a:gd name="T14" fmla="*/ 1994 w 1994"/>
                <a:gd name="T15" fmla="*/ 244 h 1963"/>
                <a:gd name="T16" fmla="*/ 1767 w 1994"/>
                <a:gd name="T17" fmla="*/ 1953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63">
                  <a:moveTo>
                    <a:pt x="1767" y="1953"/>
                  </a:moveTo>
                  <a:cubicBezTo>
                    <a:pt x="1766" y="1959"/>
                    <a:pt x="1761" y="1963"/>
                    <a:pt x="1755" y="1962"/>
                  </a:cubicBezTo>
                  <a:cubicBezTo>
                    <a:pt x="10" y="1731"/>
                    <a:pt x="10" y="1731"/>
                    <a:pt x="10" y="1731"/>
                  </a:cubicBezTo>
                  <a:cubicBezTo>
                    <a:pt x="4" y="1730"/>
                    <a:pt x="0" y="1725"/>
                    <a:pt x="1" y="1719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28" y="4"/>
                    <a:pt x="233" y="0"/>
                    <a:pt x="239" y="1"/>
                  </a:cubicBezTo>
                  <a:cubicBezTo>
                    <a:pt x="1984" y="232"/>
                    <a:pt x="1984" y="232"/>
                    <a:pt x="1984" y="232"/>
                  </a:cubicBezTo>
                  <a:cubicBezTo>
                    <a:pt x="1990" y="233"/>
                    <a:pt x="1994" y="238"/>
                    <a:pt x="1994" y="244"/>
                  </a:cubicBezTo>
                  <a:lnTo>
                    <a:pt x="1767" y="1953"/>
                  </a:lnTo>
                  <a:close/>
                </a:path>
              </a:pathLst>
            </a:custGeom>
            <a:solidFill>
              <a:srgbClr val="16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Freeform 7"/>
          <p:cNvSpPr/>
          <p:nvPr userDrawn="1"/>
        </p:nvSpPr>
        <p:spPr bwMode="auto">
          <a:xfrm>
            <a:off x="4950832" y="1167692"/>
            <a:ext cx="2271731" cy="2657475"/>
          </a:xfrm>
          <a:custGeom>
            <a:avLst/>
            <a:gdLst>
              <a:gd name="T0" fmla="*/ 1931 w 1931"/>
              <a:gd name="T1" fmla="*/ 2172 h 2186"/>
              <a:gd name="T2" fmla="*/ 1920 w 1931"/>
              <a:gd name="T3" fmla="*/ 2183 h 2186"/>
              <a:gd name="T4" fmla="*/ 15 w 1931"/>
              <a:gd name="T5" fmla="*/ 2186 h 2186"/>
              <a:gd name="T6" fmla="*/ 4 w 1931"/>
              <a:gd name="T7" fmla="*/ 2175 h 2186"/>
              <a:gd name="T8" fmla="*/ 0 w 1931"/>
              <a:gd name="T9" fmla="*/ 14 h 2186"/>
              <a:gd name="T10" fmla="*/ 11 w 1931"/>
              <a:gd name="T11" fmla="*/ 3 h 2186"/>
              <a:gd name="T12" fmla="*/ 1916 w 1931"/>
              <a:gd name="T13" fmla="*/ 0 h 2186"/>
              <a:gd name="T14" fmla="*/ 1927 w 1931"/>
              <a:gd name="T15" fmla="*/ 11 h 2186"/>
              <a:gd name="T16" fmla="*/ 1931 w 1931"/>
              <a:gd name="T17" fmla="*/ 2172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1" h="2186">
                <a:moveTo>
                  <a:pt x="1931" y="2172"/>
                </a:moveTo>
                <a:cubicBezTo>
                  <a:pt x="1931" y="2178"/>
                  <a:pt x="1926" y="2183"/>
                  <a:pt x="1920" y="2183"/>
                </a:cubicBezTo>
                <a:cubicBezTo>
                  <a:pt x="15" y="2186"/>
                  <a:pt x="15" y="2186"/>
                  <a:pt x="15" y="2186"/>
                </a:cubicBezTo>
                <a:cubicBezTo>
                  <a:pt x="9" y="2186"/>
                  <a:pt x="4" y="2181"/>
                  <a:pt x="4" y="217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8"/>
                  <a:pt x="5" y="3"/>
                  <a:pt x="11" y="3"/>
                </a:cubicBezTo>
                <a:cubicBezTo>
                  <a:pt x="1916" y="0"/>
                  <a:pt x="1916" y="0"/>
                  <a:pt x="1916" y="0"/>
                </a:cubicBezTo>
                <a:cubicBezTo>
                  <a:pt x="1922" y="0"/>
                  <a:pt x="1927" y="5"/>
                  <a:pt x="1927" y="11"/>
                </a:cubicBezTo>
                <a:lnTo>
                  <a:pt x="1931" y="217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Group 23"/>
          <p:cNvGrpSpPr/>
          <p:nvPr/>
        </p:nvGrpSpPr>
        <p:grpSpPr>
          <a:xfrm rot="20590757">
            <a:off x="8707638" y="1101440"/>
            <a:ext cx="2583326" cy="2938463"/>
            <a:chOff x="8592185" y="1814354"/>
            <a:chExt cx="2671762" cy="2938463"/>
          </a:xfrm>
        </p:grpSpPr>
        <p:sp>
          <p:nvSpPr>
            <p:cNvPr id="37" name="Freeform 5"/>
            <p:cNvSpPr/>
            <p:nvPr userDrawn="1"/>
          </p:nvSpPr>
          <p:spPr bwMode="auto">
            <a:xfrm>
              <a:off x="8592185" y="1814354"/>
              <a:ext cx="2671762" cy="2938463"/>
            </a:xfrm>
            <a:custGeom>
              <a:avLst/>
              <a:gdLst>
                <a:gd name="T0" fmla="*/ 1911 w 2196"/>
                <a:gd name="T1" fmla="*/ 2406 h 2416"/>
                <a:gd name="T2" fmla="*/ 1899 w 2196"/>
                <a:gd name="T3" fmla="*/ 2415 h 2416"/>
                <a:gd name="T4" fmla="*/ 10 w 2196"/>
                <a:gd name="T5" fmla="*/ 2165 h 2416"/>
                <a:gd name="T6" fmla="*/ 1 w 2196"/>
                <a:gd name="T7" fmla="*/ 2153 h 2416"/>
                <a:gd name="T8" fmla="*/ 284 w 2196"/>
                <a:gd name="T9" fmla="*/ 10 h 2416"/>
                <a:gd name="T10" fmla="*/ 297 w 2196"/>
                <a:gd name="T11" fmla="*/ 1 h 2416"/>
                <a:gd name="T12" fmla="*/ 2186 w 2196"/>
                <a:gd name="T13" fmla="*/ 251 h 2416"/>
                <a:gd name="T14" fmla="*/ 2195 w 2196"/>
                <a:gd name="T15" fmla="*/ 264 h 2416"/>
                <a:gd name="T16" fmla="*/ 1911 w 2196"/>
                <a:gd name="T17" fmla="*/ 2406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6" h="2416">
                  <a:moveTo>
                    <a:pt x="1911" y="2406"/>
                  </a:moveTo>
                  <a:cubicBezTo>
                    <a:pt x="1911" y="2412"/>
                    <a:pt x="1905" y="2416"/>
                    <a:pt x="1899" y="2415"/>
                  </a:cubicBezTo>
                  <a:cubicBezTo>
                    <a:pt x="10" y="2165"/>
                    <a:pt x="10" y="2165"/>
                    <a:pt x="10" y="2165"/>
                  </a:cubicBezTo>
                  <a:cubicBezTo>
                    <a:pt x="4" y="2164"/>
                    <a:pt x="0" y="2159"/>
                    <a:pt x="1" y="215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85" y="4"/>
                    <a:pt x="291" y="0"/>
                    <a:pt x="297" y="1"/>
                  </a:cubicBezTo>
                  <a:cubicBezTo>
                    <a:pt x="2186" y="251"/>
                    <a:pt x="2186" y="251"/>
                    <a:pt x="2186" y="251"/>
                  </a:cubicBezTo>
                  <a:cubicBezTo>
                    <a:pt x="2192" y="252"/>
                    <a:pt x="2196" y="258"/>
                    <a:pt x="2195" y="264"/>
                  </a:cubicBezTo>
                  <a:lnTo>
                    <a:pt x="1911" y="2406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Freeform 6"/>
            <p:cNvSpPr/>
            <p:nvPr userDrawn="1"/>
          </p:nvSpPr>
          <p:spPr bwMode="auto">
            <a:xfrm>
              <a:off x="8738235" y="1914367"/>
              <a:ext cx="2425700" cy="2387600"/>
            </a:xfrm>
            <a:custGeom>
              <a:avLst/>
              <a:gdLst>
                <a:gd name="T0" fmla="*/ 1767 w 1994"/>
                <a:gd name="T1" fmla="*/ 1953 h 1963"/>
                <a:gd name="T2" fmla="*/ 1755 w 1994"/>
                <a:gd name="T3" fmla="*/ 1962 h 1963"/>
                <a:gd name="T4" fmla="*/ 10 w 1994"/>
                <a:gd name="T5" fmla="*/ 1731 h 1963"/>
                <a:gd name="T6" fmla="*/ 1 w 1994"/>
                <a:gd name="T7" fmla="*/ 1719 h 1963"/>
                <a:gd name="T8" fmla="*/ 227 w 1994"/>
                <a:gd name="T9" fmla="*/ 10 h 1963"/>
                <a:gd name="T10" fmla="*/ 239 w 1994"/>
                <a:gd name="T11" fmla="*/ 1 h 1963"/>
                <a:gd name="T12" fmla="*/ 1984 w 1994"/>
                <a:gd name="T13" fmla="*/ 232 h 1963"/>
                <a:gd name="T14" fmla="*/ 1994 w 1994"/>
                <a:gd name="T15" fmla="*/ 244 h 1963"/>
                <a:gd name="T16" fmla="*/ 1767 w 1994"/>
                <a:gd name="T17" fmla="*/ 1953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63">
                  <a:moveTo>
                    <a:pt x="1767" y="1953"/>
                  </a:moveTo>
                  <a:cubicBezTo>
                    <a:pt x="1766" y="1959"/>
                    <a:pt x="1761" y="1963"/>
                    <a:pt x="1755" y="1962"/>
                  </a:cubicBezTo>
                  <a:cubicBezTo>
                    <a:pt x="10" y="1731"/>
                    <a:pt x="10" y="1731"/>
                    <a:pt x="10" y="1731"/>
                  </a:cubicBezTo>
                  <a:cubicBezTo>
                    <a:pt x="4" y="1730"/>
                    <a:pt x="0" y="1725"/>
                    <a:pt x="1" y="1719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28" y="4"/>
                    <a:pt x="233" y="0"/>
                    <a:pt x="239" y="1"/>
                  </a:cubicBezTo>
                  <a:cubicBezTo>
                    <a:pt x="1984" y="232"/>
                    <a:pt x="1984" y="232"/>
                    <a:pt x="1984" y="232"/>
                  </a:cubicBezTo>
                  <a:cubicBezTo>
                    <a:pt x="1990" y="233"/>
                    <a:pt x="1994" y="238"/>
                    <a:pt x="1994" y="244"/>
                  </a:cubicBezTo>
                  <a:lnTo>
                    <a:pt x="1767" y="1953"/>
                  </a:lnTo>
                  <a:close/>
                </a:path>
              </a:pathLst>
            </a:custGeom>
            <a:solidFill>
              <a:srgbClr val="16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Freeform 7"/>
          <p:cNvSpPr/>
          <p:nvPr/>
        </p:nvSpPr>
        <p:spPr bwMode="auto">
          <a:xfrm>
            <a:off x="8882752" y="1181821"/>
            <a:ext cx="2271731" cy="2657475"/>
          </a:xfrm>
          <a:custGeom>
            <a:avLst/>
            <a:gdLst>
              <a:gd name="T0" fmla="*/ 1931 w 1931"/>
              <a:gd name="T1" fmla="*/ 2172 h 2186"/>
              <a:gd name="T2" fmla="*/ 1920 w 1931"/>
              <a:gd name="T3" fmla="*/ 2183 h 2186"/>
              <a:gd name="T4" fmla="*/ 15 w 1931"/>
              <a:gd name="T5" fmla="*/ 2186 h 2186"/>
              <a:gd name="T6" fmla="*/ 4 w 1931"/>
              <a:gd name="T7" fmla="*/ 2175 h 2186"/>
              <a:gd name="T8" fmla="*/ 0 w 1931"/>
              <a:gd name="T9" fmla="*/ 14 h 2186"/>
              <a:gd name="T10" fmla="*/ 11 w 1931"/>
              <a:gd name="T11" fmla="*/ 3 h 2186"/>
              <a:gd name="T12" fmla="*/ 1916 w 1931"/>
              <a:gd name="T13" fmla="*/ 0 h 2186"/>
              <a:gd name="T14" fmla="*/ 1927 w 1931"/>
              <a:gd name="T15" fmla="*/ 11 h 2186"/>
              <a:gd name="T16" fmla="*/ 1931 w 1931"/>
              <a:gd name="T17" fmla="*/ 2172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1" h="2186">
                <a:moveTo>
                  <a:pt x="1931" y="2172"/>
                </a:moveTo>
                <a:cubicBezTo>
                  <a:pt x="1931" y="2178"/>
                  <a:pt x="1926" y="2183"/>
                  <a:pt x="1920" y="2183"/>
                </a:cubicBezTo>
                <a:cubicBezTo>
                  <a:pt x="15" y="2186"/>
                  <a:pt x="15" y="2186"/>
                  <a:pt x="15" y="2186"/>
                </a:cubicBezTo>
                <a:cubicBezTo>
                  <a:pt x="9" y="2186"/>
                  <a:pt x="4" y="2181"/>
                  <a:pt x="4" y="217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8"/>
                  <a:pt x="5" y="3"/>
                  <a:pt x="11" y="3"/>
                </a:cubicBezTo>
                <a:cubicBezTo>
                  <a:pt x="1916" y="0"/>
                  <a:pt x="1916" y="0"/>
                  <a:pt x="1916" y="0"/>
                </a:cubicBezTo>
                <a:cubicBezTo>
                  <a:pt x="1922" y="0"/>
                  <a:pt x="1927" y="5"/>
                  <a:pt x="1927" y="11"/>
                </a:cubicBezTo>
                <a:lnTo>
                  <a:pt x="1931" y="217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726076" y="4450461"/>
            <a:ext cx="3153139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代码逻辑</a:t>
            </a:r>
            <a:r>
              <a:rPr lang="zh-CN" altLang="en-US" sz="1600" dirty="0" smtClean="0">
                <a:solidFill>
                  <a:srgbClr val="C00000"/>
                </a:solidFill>
                <a:uFillTx/>
                <a:latin typeface="微软雅黑" charset="0"/>
                <a:ea typeface="微软雅黑" panose="020B0503020204020204" charset="-122"/>
              </a:rPr>
              <a:t>直接了当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，叫缺陷难以隐藏；尽量减少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依赖关系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，使之便于维护；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依据分层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战略完善错误处理代码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。整洁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的代码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只做好一件事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4793190" y="4595876"/>
            <a:ext cx="304905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uFillTx/>
                <a:latin typeface="微软雅黑" charset="0"/>
                <a:ea typeface="微软雅黑" panose="020B0503020204020204" charset="-122"/>
              </a:rPr>
              <a:t>简单直接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。如同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优美的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散文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隐藏设计者的意图，充满了干净利落的抽象和直接了当的控制语句。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31"/>
          <p:cNvSpPr txBox="1"/>
          <p:nvPr/>
        </p:nvSpPr>
        <p:spPr>
          <a:xfrm>
            <a:off x="8707832" y="4595876"/>
            <a:ext cx="295330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没有重复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包含</a:t>
            </a:r>
            <a:r>
              <a:rPr lang="zh-CN" altLang="en-US" sz="1600" dirty="0">
                <a:solidFill>
                  <a:srgbClr val="C00000"/>
                </a:solidFill>
                <a:uFillTx/>
                <a:latin typeface="微软雅黑" charset="0"/>
                <a:ea typeface="微软雅黑" panose="020B0503020204020204" charset="-122"/>
                <a:sym typeface="+mn-ea"/>
              </a:rPr>
              <a:t>尽量少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的实体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通过所有测试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体现系统中的全部设计理念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35282" y="1281196"/>
            <a:ext cx="2027017" cy="2427203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076880" y="1279828"/>
            <a:ext cx="2022420" cy="2428572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109582" y="405622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Arial" panose="020B0604020202090204" pitchFamily="34" charset="0"/>
              </a:rPr>
              <a:t>Bjarne </a:t>
            </a:r>
            <a:r>
              <a:rPr lang="en-US" altLang="zh-CN" b="1" dirty="0" err="1" smtClean="0">
                <a:solidFill>
                  <a:srgbClr val="000000"/>
                </a:solidFill>
                <a:latin typeface="Arial" panose="020B0604020202090204" pitchFamily="34" charset="0"/>
              </a:rPr>
              <a:t>Stroustrup</a:t>
            </a:r>
            <a:endParaRPr lang="en-US" altLang="zh-CN" b="1" dirty="0" smtClean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94960" y="4056227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00"/>
                </a:solidFill>
                <a:latin typeface="Arial" panose="020B0604020202090204" pitchFamily="34" charset="0"/>
              </a:rPr>
              <a:t>Grady </a:t>
            </a:r>
            <a:r>
              <a:rPr lang="en-US" altLang="zh-CN" b="1" dirty="0" err="1" smtClean="0">
                <a:solidFill>
                  <a:srgbClr val="000000"/>
                </a:solidFill>
                <a:latin typeface="Arial" panose="020B0604020202090204" pitchFamily="34" charset="0"/>
              </a:rPr>
              <a:t>Booch</a:t>
            </a:r>
            <a:endParaRPr lang="en-US" altLang="zh-CN" b="1" dirty="0" smtClean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189032" y="408162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90204" pitchFamily="34" charset="0"/>
                <a:cs typeface="Arial" panose="020B0604020202090204" pitchFamily="34" charset="0"/>
              </a:rPr>
              <a:t>Ron Jeffries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047163" y="1296988"/>
            <a:ext cx="1951038" cy="2440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5" grpId="0"/>
      <p:bldP spid="47" grpId="0"/>
      <p:bldP spid="49" grpId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1890261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144" y="1034390"/>
            <a:ext cx="5588000" cy="5478768"/>
          </a:xfrm>
          <a:prstGeom prst="rect">
            <a:avLst/>
          </a:prstGeom>
        </p:spPr>
      </p:pic>
      <p:sp>
        <p:nvSpPr>
          <p:cNvPr id="4" name="文本框 24"/>
          <p:cNvSpPr txBox="1"/>
          <p:nvPr/>
        </p:nvSpPr>
        <p:spPr>
          <a:xfrm>
            <a:off x="3517258" y="24732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</a:rPr>
              <a:t>内在美</a:t>
            </a:r>
            <a:endParaRPr lang="zh-CN" altLang="en-US" sz="3200" b="1" dirty="0">
              <a:solidFill>
                <a:srgbClr val="0085D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1671" y="3192561"/>
            <a:ext cx="221039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设计原则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8406460" y="200809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rgbClr val="0085D0"/>
                </a:solidFill>
                <a:latin typeface="微软雅黑" panose="020B0503020204020204" charset="-122"/>
                <a:ea typeface="微软雅黑" panose="020B0503020204020204" charset="-122"/>
              </a:rPr>
              <a:t>外在美</a:t>
            </a:r>
            <a:endParaRPr lang="zh-CN" altLang="en-US" sz="3200" b="1" dirty="0">
              <a:solidFill>
                <a:srgbClr val="0085D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19610" y="2709834"/>
            <a:ext cx="2794173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格式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命名  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类与函数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注释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错误处理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4603" y="84972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544667" y="47318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可读性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42964" y="4509463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可扩展 可维护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84" y="3116893"/>
            <a:ext cx="1220400" cy="1220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55" y="3207707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89593" y="2301551"/>
            <a:ext cx="4965326" cy="3538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457850" y="2301552"/>
            <a:ext cx="4965326" cy="3538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7680" y="166308"/>
            <a:ext cx="1890261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9163" y="2692710"/>
            <a:ext cx="1634729" cy="76944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过于膨胀 </a:t>
            </a:r>
            <a:endParaRPr lang="en-US" altLang="zh-CN" sz="2400" b="1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Bloaters</a:t>
            </a:r>
            <a:endParaRPr lang="en-US" altLang="zh-CN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9163" y="3457771"/>
            <a:ext cx="28213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长方法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过大类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过长参数列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数据泥团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  <a:sym typeface="+mn-ea"/>
              </a:rPr>
              <a:t>基本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  <a:sym typeface="+mn-ea"/>
              </a:rPr>
              <a:t>类型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  <a:sym typeface="+mn-ea"/>
              </a:rPr>
              <a:t>偏执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10318" y="2616983"/>
            <a:ext cx="1507144" cy="76944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</a:t>
            </a:r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不当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sz="2400" b="1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Abusers</a:t>
            </a:r>
            <a:endParaRPr lang="en-US" altLang="zh-CN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47896" y="3402716"/>
            <a:ext cx="2739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Switch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惊悚现身</a:t>
            </a:r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令人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迷惑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的临时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字段</a:t>
            </a:r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拒绝继承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异曲同工的类</a:t>
            </a:r>
            <a:endParaRPr lang="en-US" altLang="zh-TW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07594" y="1461831"/>
            <a:ext cx="4250524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代码异味 </a:t>
            </a:r>
            <a:r>
              <a:rPr lang="en-US" altLang="zh-CN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Smell</a:t>
            </a:r>
          </a:p>
        </p:txBody>
      </p:sp>
      <p:sp>
        <p:nvSpPr>
          <p:cNvPr id="17" name="矩形 16"/>
          <p:cNvSpPr/>
          <p:nvPr/>
        </p:nvSpPr>
        <p:spPr>
          <a:xfrm>
            <a:off x="3207594" y="1026314"/>
            <a:ext cx="4250524" cy="398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整洁代码的反面案例又有哪些？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 descr="https://refactoring.guru/images/refactoring/content/catalog/bloa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691" y="2692710"/>
            <a:ext cx="152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refactoring.guru/images/refactoring/content/catalog/oo-abuser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8885" y="2692710"/>
            <a:ext cx="152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61488" y="1027489"/>
            <a:ext cx="2246106" cy="99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文字&#10;&#10;已生成高可信度的说明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228766" y="-10020"/>
            <a:ext cx="953215" cy="97325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7790" y="133110"/>
            <a:ext cx="551332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Switch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的坏味道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(1)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0739" y="5210494"/>
            <a:ext cx="4708108" cy="8604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如果维护新的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雇员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类型？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如果要计算年终奖，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方法中如何写？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11" y="976878"/>
            <a:ext cx="7258050" cy="3914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1183678" y="189167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zh-CN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雇员</a:t>
            </a:r>
            <a:r>
              <a:rPr lang="zh-CN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薪酬</a:t>
            </a:r>
            <a:endParaRPr lang="zh-CN" altLang="en-US" sz="2400" u="sng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71395" y="2353342"/>
            <a:ext cx="2690527" cy="18209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578" y="5099226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文字&#10;&#10;已生成高可信度的说明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228766" y="-10020"/>
            <a:ext cx="953215" cy="97325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7790" y="133110"/>
            <a:ext cx="551332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Switch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的坏味道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(2)</a:t>
            </a:r>
            <a:endParaRPr lang="en-US" altLang="zh-CN" sz="20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8327" y="122512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解决方案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182" y="325609"/>
            <a:ext cx="5589556" cy="6034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58" y="1018731"/>
            <a:ext cx="936000" cy="936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7044" y="2142027"/>
            <a:ext cx="40309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用子类替换类型代码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用状态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策略替换类型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2501" y="1486732"/>
            <a:ext cx="6155141" cy="2102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72501" y="3684896"/>
            <a:ext cx="6155141" cy="2102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7"/>
          <p:cNvSpPr/>
          <p:nvPr/>
        </p:nvSpPr>
        <p:spPr>
          <a:xfrm>
            <a:off x="10305026" y="2350555"/>
            <a:ext cx="540000" cy="54000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7" name="TextBox 18"/>
          <p:cNvSpPr txBox="1"/>
          <p:nvPr/>
        </p:nvSpPr>
        <p:spPr>
          <a:xfrm>
            <a:off x="10378142" y="2284863"/>
            <a:ext cx="418704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endParaRPr lang="en-GB" altLang="zh-CN" sz="3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Oval 7"/>
          <p:cNvSpPr/>
          <p:nvPr/>
        </p:nvSpPr>
        <p:spPr>
          <a:xfrm>
            <a:off x="10319418" y="4520984"/>
            <a:ext cx="540000" cy="54000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9" name="TextBox 18"/>
          <p:cNvSpPr txBox="1"/>
          <p:nvPr/>
        </p:nvSpPr>
        <p:spPr>
          <a:xfrm>
            <a:off x="10378142" y="4453183"/>
            <a:ext cx="418704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endParaRPr lang="en-GB" altLang="zh-CN" sz="3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38327" y="3749690"/>
            <a:ext cx="1939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注意事项</a:t>
            </a:r>
          </a:p>
        </p:txBody>
      </p:sp>
      <p:sp>
        <p:nvSpPr>
          <p:cNvPr id="22" name="矩形 21"/>
          <p:cNvSpPr/>
          <p:nvPr/>
        </p:nvSpPr>
        <p:spPr>
          <a:xfrm>
            <a:off x="829654" y="4445935"/>
            <a:ext cx="3975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不适用于简单操作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不适用于工厂模式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6036" y="1050877"/>
            <a:ext cx="3179928" cy="547688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7680" y="166308"/>
            <a:ext cx="1890261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9348" y="4218150"/>
            <a:ext cx="2492285" cy="76944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变更阻碍者</a:t>
            </a:r>
            <a:endParaRPr lang="en-US" altLang="zh-CN" sz="2400" b="1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Change </a:t>
            </a:r>
            <a:r>
              <a:rPr lang="en-US" alt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Preventers</a:t>
            </a:r>
            <a:endParaRPr lang="en-US" altLang="zh-CN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12810" y="5052933"/>
            <a:ext cx="24310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发散式变化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散弹式修改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平行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继承体系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3076" name="Picture 4" descr="https://refactoring.guru/images/refactoring/content/catalog/change-preven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01014"/>
            <a:ext cx="152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4510250" y="1050877"/>
            <a:ext cx="3179928" cy="547688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67412" y="4147483"/>
            <a:ext cx="1792478" cy="76944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可有可无</a:t>
            </a:r>
            <a:endParaRPr lang="en-US" altLang="zh-CN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Dispensables</a:t>
            </a:r>
            <a:endParaRPr lang="en-US" altLang="zh-CN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59175" y="4977205"/>
            <a:ext cx="220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过多注释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重复代码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冗余类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夸夸其谈未来性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97168" y="1050877"/>
            <a:ext cx="3179928" cy="547688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179246" y="4158164"/>
            <a:ext cx="1415772" cy="76944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过度依恋</a:t>
            </a:r>
            <a:endParaRPr lang="en-US" altLang="zh-CN" sz="2400" b="1" dirty="0" smtClean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Couplers</a:t>
            </a:r>
          </a:p>
        </p:txBody>
      </p:sp>
      <p:sp>
        <p:nvSpPr>
          <p:cNvPr id="28" name="矩形 27"/>
          <p:cNvSpPr/>
          <p:nvPr/>
        </p:nvSpPr>
        <p:spPr>
          <a:xfrm>
            <a:off x="8863951" y="4927605"/>
            <a:ext cx="2431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依恋情节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狎昵关系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过度耦合的消息链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中间转手人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不</a:t>
            </a:r>
            <a:r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90204" pitchFamily="34" charset="0"/>
              </a:rPr>
              <a:t>完美的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3078" name="Picture 6" descr="https://refactoring.guru/images/refactoring/content/catalog/dispensabl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9175" y="1344474"/>
            <a:ext cx="152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refactoring.guru/images/refactoring/content/catalog/coupler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25132" y="1268551"/>
            <a:ext cx="1524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0955" y="2295319"/>
            <a:ext cx="581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为什么需要代码整洁？</a:t>
            </a:r>
            <a:endParaRPr lang="zh-CN" altLang="en-US" sz="3200" dirty="0">
              <a:solidFill>
                <a:srgbClr val="3563A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91840" y="291377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4299" y="3009016"/>
            <a:ext cx="31679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不良代码的危害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技术债务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代码心理学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整洁代码的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意义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19399" y="2403222"/>
            <a:ext cx="1361199" cy="2360119"/>
            <a:chOff x="8537688" y="2340869"/>
            <a:chExt cx="1128220" cy="1615021"/>
          </a:xfrm>
        </p:grpSpPr>
        <p:sp>
          <p:nvSpPr>
            <p:cNvPr id="2" name="文本框 1"/>
            <p:cNvSpPr txBox="1"/>
            <p:nvPr/>
          </p:nvSpPr>
          <p:spPr>
            <a:xfrm>
              <a:off x="8537688" y="3597852"/>
              <a:ext cx="1128220" cy="358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63A8"/>
                  </a:solidFill>
                </a:rPr>
                <a:t>PART</a:t>
              </a:r>
              <a:endParaRPr lang="zh-CN" altLang="en-US" sz="28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/>
                <a:t>02</a:t>
              </a:r>
              <a:endParaRPr lang="zh-CN" altLang="en-US" sz="4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</a:t>
            </a:r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6192" y="93027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小测试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92" y="805843"/>
            <a:ext cx="720000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394541" y="1525843"/>
            <a:ext cx="3460389" cy="48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78460" y="1525905"/>
            <a:ext cx="3740150" cy="48602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231038" y="1518834"/>
            <a:ext cx="4076054" cy="4881966"/>
            <a:chOff x="4231038" y="1518834"/>
            <a:chExt cx="4076054" cy="4881966"/>
          </a:xfrm>
        </p:grpSpPr>
        <p:sp>
          <p:nvSpPr>
            <p:cNvPr id="2" name="矩形 1"/>
            <p:cNvSpPr/>
            <p:nvPr/>
          </p:nvSpPr>
          <p:spPr>
            <a:xfrm>
              <a:off x="4231038" y="1518834"/>
              <a:ext cx="4076054" cy="4881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235450" y="1525905"/>
              <a:ext cx="4067810" cy="4867910"/>
              <a:chOff x="6670" y="2403"/>
              <a:chExt cx="6406" cy="7666"/>
            </a:xfrm>
            <a:solidFill>
              <a:schemeClr val="bg1">
                <a:lumMod val="75000"/>
              </a:schemeClr>
            </a:solidFill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0" y="2403"/>
                <a:ext cx="6400" cy="2540"/>
              </a:xfrm>
              <a:prstGeom prst="rect">
                <a:avLst/>
              </a:prstGeom>
              <a:grpFill/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0" y="7285"/>
                <a:ext cx="6400" cy="2784"/>
              </a:xfrm>
              <a:prstGeom prst="rect">
                <a:avLst/>
              </a:prstGeom>
              <a:grpFill/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0" y="5193"/>
                <a:ext cx="6406" cy="1848"/>
              </a:xfrm>
              <a:prstGeom prst="rect">
                <a:avLst/>
              </a:prstGeom>
              <a:grpFill/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</a:t>
            </a:r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983850"/>
            <a:ext cx="2143125" cy="21431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561892" y="2376687"/>
            <a:ext cx="63914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1218565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3200" kern="0" dirty="0" smtClean="0">
                <a:latin typeface="微软雅黑" panose="020B0503020204020204" charset="-122"/>
                <a:ea typeface="微软雅黑" panose="020B0503020204020204" charset="-122"/>
              </a:rPr>
              <a:t>文字的识别度为何不同？</a:t>
            </a:r>
            <a:endParaRPr lang="en-US" altLang="zh-CN" sz="3200" kern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defTabSz="1218565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3200" kern="0" dirty="0" smtClean="0">
                <a:latin typeface="微软雅黑" panose="020B0503020204020204" charset="-122"/>
                <a:ea typeface="微软雅黑" panose="020B0503020204020204" charset="-122"/>
              </a:rPr>
              <a:t>“潦草”的代码造成什么后果？</a:t>
            </a:r>
            <a:endParaRPr lang="zh-CN" altLang="en-US" sz="32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834582" y="4590417"/>
            <a:ext cx="3011632" cy="1518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177965" y="4879906"/>
            <a:ext cx="1874219" cy="1587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266870" y="4887262"/>
            <a:ext cx="3064794" cy="15804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309640" y="275434"/>
            <a:ext cx="1415848" cy="37337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210438" y="1272121"/>
            <a:ext cx="4416723" cy="479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sz="2800" dirty="0" smtClean="0">
                <a:latin typeface="黑体" panose="02010609060101010101" charset="-122"/>
                <a:ea typeface="黑体" panose="02010609060101010101" charset="-122"/>
              </a:rPr>
              <a:t>陈   纲</a:t>
            </a:r>
            <a:endParaRPr lang="en-US" altLang="zh-CN" sz="280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5"/>
          <p:cNvSpPr txBox="1"/>
          <p:nvPr/>
        </p:nvSpPr>
        <p:spPr>
          <a:xfrm>
            <a:off x="561858" y="176919"/>
            <a:ext cx="1843139" cy="625520"/>
          </a:xfrm>
          <a:prstGeom prst="rect">
            <a:avLst/>
          </a:prstGeom>
        </p:spPr>
        <p:txBody>
          <a:bodyPr/>
          <a:lstStyle>
            <a:lvl1pPr algn="ctr" defTabSz="1279525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个人简介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340012" y="3484543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Java 10</a:t>
            </a:r>
            <a:r>
              <a:rPr lang="zh-CN" altLang="en-US" sz="1400" dirty="0" smtClean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400" dirty="0" smtClean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endParaRPr lang="zh-CN" altLang="en-US" sz="140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340011" y="3990997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数据存储</a:t>
            </a:r>
            <a:endParaRPr lang="zh-CN" altLang="en-US" sz="140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052184" y="3990997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并发编程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749594" y="3988756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性能调优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749594" y="3479844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分布式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51274" y="1799646"/>
            <a:ext cx="2859474" cy="40106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矩形 8"/>
          <p:cNvSpPr/>
          <p:nvPr/>
        </p:nvSpPr>
        <p:spPr>
          <a:xfrm>
            <a:off x="1210438" y="1875542"/>
            <a:ext cx="6096000" cy="5283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互联网产品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平台部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平台产品开发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794088" y="3070064"/>
            <a:ext cx="6840000" cy="15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24794" y="2465110"/>
            <a:ext cx="1471878" cy="48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360"/>
              </a:lnSpc>
            </a:pPr>
            <a:r>
              <a:rPr lang="en-US" altLang="zh-CN" dirty="0" smtClean="0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</a:rPr>
              <a:t>17327873761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4401" y="3639524"/>
            <a:ext cx="400110" cy="5572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  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5" name="直接连接符 34"/>
          <p:cNvCxnSpPr>
            <a:endCxn id="31" idx="0"/>
          </p:cNvCxnSpPr>
          <p:nvPr/>
        </p:nvCxnSpPr>
        <p:spPr>
          <a:xfrm>
            <a:off x="924456" y="3429771"/>
            <a:ext cx="0" cy="2097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06127" y="4214034"/>
            <a:ext cx="0" cy="2097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711320" y="5253133"/>
            <a:ext cx="400110" cy="5572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  队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06125" y="5043380"/>
            <a:ext cx="0" cy="2097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16758" y="5777033"/>
            <a:ext cx="0" cy="2097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3052184" y="3484543"/>
            <a:ext cx="1440000" cy="36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服务端架构</a:t>
            </a:r>
            <a:endParaRPr lang="zh-CN" altLang="en-US" sz="140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70184" y="4947310"/>
            <a:ext cx="522000" cy="52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4557946" y="4956310"/>
            <a:ext cx="504000" cy="504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3371779" y="4970508"/>
            <a:ext cx="504000" cy="50400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347780" y="5502615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帐号系统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286019" y="4972093"/>
            <a:ext cx="504000" cy="5008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2461854" y="4970508"/>
            <a:ext cx="509902" cy="50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742438" y="1309983"/>
            <a:ext cx="468000" cy="46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83" y="1936590"/>
            <a:ext cx="432000" cy="4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809983" y="2588670"/>
            <a:ext cx="324000" cy="32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>
            <a:off x="5152140" y="4926260"/>
            <a:ext cx="558000" cy="55800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6530525" y="4879906"/>
            <a:ext cx="1499225" cy="1575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7078109" y="4971946"/>
            <a:ext cx="396000" cy="396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915174" y="5502615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积分系统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1856554" y="4970508"/>
            <a:ext cx="517351" cy="504000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2522801" y="5502615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会员系统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410199" y="5502614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谛听审核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012252" y="5502614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空活动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626164" y="5502614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霍金实验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244158" y="5502614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宙斯监控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8" cstate="email"/>
          <a:stretch>
            <a:fillRect/>
          </a:stretch>
        </p:blipFill>
        <p:spPr>
          <a:xfrm>
            <a:off x="5783095" y="5033342"/>
            <a:ext cx="432000" cy="324941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6654866" y="5462210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云盘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077759" y="5462210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云服务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504402" y="5462210"/>
            <a:ext cx="398145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云相册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5805176" y="5502614"/>
            <a:ext cx="400110" cy="918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版本发布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371778" y="5540192"/>
            <a:ext cx="28332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630632" y="5542280"/>
            <a:ext cx="129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334211" y="5544368"/>
            <a:ext cx="1584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"/>
    </mc:Choice>
    <mc:Fallback xmlns="">
      <p:transition spd="slow" advTm="73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圆角矩形​​ 2"/>
          <p:cNvSpPr/>
          <p:nvPr/>
        </p:nvSpPr>
        <p:spPr>
          <a:xfrm rot="21283523">
            <a:off x="5196018" y="4784528"/>
            <a:ext cx="2387403" cy="1360373"/>
          </a:xfrm>
          <a:prstGeom prst="roundRect">
            <a:avLst>
              <a:gd name="adj" fmla="val 10409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  <a:gs pos="2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直接连接符​​ 11"/>
          <p:cNvCxnSpPr/>
          <p:nvPr/>
        </p:nvCxnSpPr>
        <p:spPr>
          <a:xfrm flipV="1">
            <a:off x="5552011" y="4044792"/>
            <a:ext cx="976664" cy="83898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3"/>
          <p:cNvCxnSpPr/>
          <p:nvPr/>
        </p:nvCxnSpPr>
        <p:spPr>
          <a:xfrm>
            <a:off x="6799972" y="4044792"/>
            <a:ext cx="373197" cy="68944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​​ 6"/>
          <p:cNvSpPr/>
          <p:nvPr/>
        </p:nvSpPr>
        <p:spPr>
          <a:xfrm>
            <a:off x="6585607" y="3965918"/>
            <a:ext cx="156492" cy="156490"/>
          </a:xfrm>
          <a:prstGeom prst="ellipse">
            <a:avLst/>
          </a:prstGeom>
          <a:gradFill flip="none" rotWithShape="1">
            <a:gsLst>
              <a:gs pos="46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同侧圆角矩形 7"/>
          <p:cNvSpPr/>
          <p:nvPr/>
        </p:nvSpPr>
        <p:spPr>
          <a:xfrm rot="21295192">
            <a:off x="5161610" y="4793792"/>
            <a:ext cx="2378138" cy="660336"/>
          </a:xfrm>
          <a:prstGeom prst="round2SameRect">
            <a:avLst/>
          </a:prstGeom>
          <a:gradFill flip="none" rotWithShape="1">
            <a:gsLst>
              <a:gs pos="52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48000">
                <a:schemeClr val="bg1">
                  <a:lumMod val="96000"/>
                </a:schemeClr>
              </a:gs>
            </a:gsLst>
            <a:lin ang="46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圆角矩形​​ 3"/>
          <p:cNvSpPr/>
          <p:nvPr/>
        </p:nvSpPr>
        <p:spPr>
          <a:xfrm rot="21283523">
            <a:off x="5300566" y="4916860"/>
            <a:ext cx="2184924" cy="1122176"/>
          </a:xfrm>
          <a:prstGeom prst="roundRect">
            <a:avLst>
              <a:gd name="adj" fmla="val 7418"/>
            </a:avLst>
          </a:prstGeom>
          <a:solidFill>
            <a:srgbClr val="D16349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TextBox 22"/>
          <p:cNvSpPr txBox="1"/>
          <p:nvPr/>
        </p:nvSpPr>
        <p:spPr>
          <a:xfrm rot="21300000">
            <a:off x="5704552" y="5216337"/>
            <a:ext cx="137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可读性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25948" y="2926192"/>
            <a:ext cx="6700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千万别浪费</a:t>
            </a:r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自己</a:t>
            </a:r>
            <a:r>
              <a:rPr lang="zh-CN" altLang="en-US" sz="3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的时间，他人的时间</a:t>
            </a:r>
            <a:endParaRPr lang="en-US" altLang="zh-CN" sz="32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64000" y="863600"/>
            <a:ext cx="4241800" cy="1993900"/>
            <a:chOff x="3987800" y="850900"/>
            <a:chExt cx="4241800" cy="1993900"/>
          </a:xfrm>
        </p:grpSpPr>
        <p:sp>
          <p:nvSpPr>
            <p:cNvPr id="15" name="矩形 14"/>
            <p:cNvSpPr/>
            <p:nvPr/>
          </p:nvSpPr>
          <p:spPr>
            <a:xfrm>
              <a:off x="5588000" y="850900"/>
              <a:ext cx="2603500" cy="1993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820514" y="938192"/>
              <a:ext cx="2409086" cy="581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读代码  写代码</a:t>
              </a:r>
              <a:endParaRPr lang="en-US" altLang="zh-CN" sz="2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922114" y="1454688"/>
              <a:ext cx="2117887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ea typeface="Microsoft YaHei UI" panose="020B0503020204020204" pitchFamily="34" charset="-122"/>
                </a:rPr>
                <a:t>10:1</a:t>
              </a:r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endParaRPr lang="en-US" altLang="zh-CN" sz="2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6594" y="1285061"/>
              <a:ext cx="1080000" cy="10800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987800" y="850900"/>
              <a:ext cx="1587500" cy="19939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8979260" y="4132634"/>
            <a:ext cx="2693151" cy="1686607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979260" y="816913"/>
            <a:ext cx="2693151" cy="1686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2834" y="816913"/>
            <a:ext cx="7960086" cy="23273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9" y="907287"/>
            <a:ext cx="1874289" cy="9292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4298" y="907287"/>
            <a:ext cx="58212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我们组有一个著名的</a:t>
            </a:r>
            <a:r>
              <a:rPr lang="en-US" altLang="zh-CN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6000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没有面向对象封装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，纯靠函数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有好几个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上千行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函数，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带了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二十多个形参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，几个标志位，分别有十几个数字状态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没有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直到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几个月前，一个大牛在走之前把这段代码全部重写了一遍，留下了至今都没有改完的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2833" y="3241409"/>
            <a:ext cx="7960087" cy="34690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9" y="3327081"/>
            <a:ext cx="3402054" cy="108368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84722" y="4397352"/>
            <a:ext cx="778266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前一阵子公司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php7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升级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，老大说就你来改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吧，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结果打开了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新世界的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静态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方法非静态调用，非静态方法静态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break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continue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跳出代码块，但外层没有循环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不知所云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的逻辑和不知所云的常量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牛逼的是，所有功能在线上</a:t>
            </a:r>
            <a:r>
              <a:rPr lang="zh-CN" alt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还能正常跑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，速度还挺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快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改代码吧，逻辑不清楚，不敢乱改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改，功能又跑不起来。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62849" y="907287"/>
            <a:ext cx="23487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过大的类</a:t>
            </a:r>
            <a:endParaRPr lang="en-US" altLang="zh-CN" b="1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</a:t>
            </a:r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设计不当</a:t>
            </a:r>
            <a:endParaRPr lang="en-US" altLang="zh-CN" b="1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</a:t>
            </a:r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长方法</a:t>
            </a:r>
            <a:endParaRPr lang="en-US" altLang="zh-CN" b="1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</a:t>
            </a:r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长参数列</a:t>
            </a:r>
            <a:endParaRPr lang="en-US" altLang="zh-CN" b="1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</a:t>
            </a:r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缺乏注释</a:t>
            </a:r>
            <a:endParaRPr lang="zh-CN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25835" y="2851099"/>
            <a:ext cx="1800000" cy="511175"/>
            <a:chOff x="9299423" y="2613105"/>
            <a:chExt cx="1800000" cy="511175"/>
          </a:xfrm>
        </p:grpSpPr>
        <p:sp>
          <p:nvSpPr>
            <p:cNvPr id="21" name="六边形 20"/>
            <p:cNvSpPr/>
            <p:nvPr/>
          </p:nvSpPr>
          <p:spPr>
            <a:xfrm>
              <a:off x="9299423" y="2613105"/>
              <a:ext cx="1800000" cy="511175"/>
            </a:xfrm>
            <a:prstGeom prst="hexagon">
              <a:avLst/>
            </a:prstGeom>
            <a:solidFill>
              <a:srgbClr val="C00000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9556179" y="268315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维护、质量</a:t>
              </a:r>
              <a:endPara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425835" y="6145793"/>
            <a:ext cx="1800000" cy="511175"/>
            <a:chOff x="9299423" y="5907799"/>
            <a:chExt cx="1800000" cy="511175"/>
          </a:xfrm>
        </p:grpSpPr>
        <p:sp>
          <p:nvSpPr>
            <p:cNvPr id="23" name="六边形 22"/>
            <p:cNvSpPr/>
            <p:nvPr/>
          </p:nvSpPr>
          <p:spPr>
            <a:xfrm>
              <a:off x="9299423" y="5907799"/>
              <a:ext cx="1800000" cy="511175"/>
            </a:xfrm>
            <a:prstGeom prst="hexagon">
              <a:avLst/>
            </a:prstGeom>
            <a:solidFill>
              <a:srgbClr val="C000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544897" y="5978720"/>
              <a:ext cx="132905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成本、质量</a:t>
              </a:r>
              <a:endPara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185595" y="4410764"/>
            <a:ext cx="2325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错误的引用关系</a:t>
            </a:r>
          </a:p>
          <a:p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错误的嵌套</a:t>
            </a:r>
          </a:p>
          <a:p>
            <a:pPr lvl="2"/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命名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</a:t>
            </a:r>
          </a:p>
          <a:p>
            <a:pPr lvl="2"/>
            <a:r>
              <a:rPr lang="zh-CN" altLang="en-US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缺少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</a:t>
            </a:r>
          </a:p>
        </p:txBody>
      </p:sp>
      <p:sp>
        <p:nvSpPr>
          <p:cNvPr id="7" name="右箭头 6"/>
          <p:cNvSpPr/>
          <p:nvPr/>
        </p:nvSpPr>
        <p:spPr>
          <a:xfrm>
            <a:off x="8499314" y="1520881"/>
            <a:ext cx="432178" cy="4597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8499314" y="4781069"/>
            <a:ext cx="432178" cy="4597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0102924" y="2503520"/>
            <a:ext cx="409433" cy="322859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10102924" y="5819241"/>
            <a:ext cx="409433" cy="32285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</a:t>
            </a:r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</a:t>
            </a:r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1409" y="1327901"/>
            <a:ext cx="8609183" cy="2074092"/>
            <a:chOff x="4095435" y="1355610"/>
            <a:chExt cx="8609183" cy="2074092"/>
          </a:xfrm>
        </p:grpSpPr>
        <p:sp>
          <p:nvSpPr>
            <p:cNvPr id="43" name="矩形 42"/>
            <p:cNvSpPr/>
            <p:nvPr/>
          </p:nvSpPr>
          <p:spPr>
            <a:xfrm>
              <a:off x="4095435" y="1355610"/>
              <a:ext cx="8609183" cy="207409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582" y="1565314"/>
              <a:ext cx="2200275" cy="10668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4133536" y="2738510"/>
              <a:ext cx="41809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“</a:t>
              </a: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……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￥</a:t>
              </a: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#@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我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只删了一行代码啊！”</a:t>
              </a:r>
            </a:p>
          </p:txBody>
        </p:sp>
        <p:pic>
          <p:nvPicPr>
            <p:cNvPr id="2050" name="Picture 2" descr="https://pic3.zhimg.com/50/v2-83e4a854442d78f57a0dc359e0a34ce0_hd.webp?source=1940ef5c"/>
            <p:cNvPicPr>
              <a:picLocks noChangeAspect="1" noChangeArrowheads="1" noCrop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420621" y="1462786"/>
              <a:ext cx="4124325" cy="1866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352" y="3873477"/>
            <a:ext cx="3333296" cy="186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文字&#10;&#10;已生成高可信度的说明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228766" y="-10020"/>
            <a:ext cx="953215" cy="9732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18207" y="2006831"/>
            <a:ext cx="4860881" cy="3862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891" y="3034119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576120" y="1897293"/>
            <a:ext cx="5261952" cy="40354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39128" y="1358734"/>
            <a:ext cx="1209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Before</a:t>
            </a:r>
            <a:endParaRPr lang="zh-CN" altLang="en-US" sz="1400" b="1" u="sng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97052" y="1358734"/>
            <a:ext cx="983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After</a:t>
            </a:r>
            <a:endParaRPr lang="zh-CN" altLang="en-US" sz="1600" b="1" u="sng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155" y="362846"/>
            <a:ext cx="2305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If/else</a:t>
            </a:r>
            <a:r>
              <a:rPr lang="zh-CN" altLang="en-US" sz="3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地狱</a:t>
            </a:r>
            <a:endParaRPr lang="zh-CN" altLang="en-US" sz="2000" u="sng" dirty="0"/>
          </a:p>
        </p:txBody>
      </p:sp>
      <p:sp>
        <p:nvSpPr>
          <p:cNvPr id="4" name="直角三角形 3"/>
          <p:cNvSpPr/>
          <p:nvPr/>
        </p:nvSpPr>
        <p:spPr>
          <a:xfrm rot="13081174">
            <a:off x="-137648" y="3131823"/>
            <a:ext cx="1426335" cy="1806748"/>
          </a:xfrm>
          <a:prstGeom prst="rtTriangl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869608" y="2363929"/>
            <a:ext cx="1183846" cy="376057"/>
            <a:chOff x="7531527" y="5677752"/>
            <a:chExt cx="1452588" cy="369331"/>
          </a:xfrm>
        </p:grpSpPr>
        <p:sp>
          <p:nvSpPr>
            <p:cNvPr id="12" name="Chevron 12"/>
            <p:cNvSpPr/>
            <p:nvPr/>
          </p:nvSpPr>
          <p:spPr>
            <a:xfrm rot="10800000">
              <a:off x="7531527" y="5677752"/>
              <a:ext cx="1452588" cy="369331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Lato Regular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712339" y="5710857"/>
              <a:ext cx="981875" cy="332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卫语句</a:t>
              </a:r>
              <a:endParaRPr lang="zh-CN" altLang="en-US" sz="1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0154" y="1793613"/>
            <a:ext cx="3692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祖传代码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不良代码的堆砌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维护成本随时间增长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656806" y="1129876"/>
            <a:ext cx="1579130" cy="504000"/>
          </a:xfrm>
          <a:prstGeom prst="round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技术债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45027" y="1102167"/>
            <a:ext cx="4390991" cy="50328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2785" y="3830974"/>
            <a:ext cx="2641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“先快速上线”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“没时间改”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“再缓一缓吧”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“以后再解决”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“先用临时方案处理”</a:t>
            </a:r>
          </a:p>
        </p:txBody>
      </p:sp>
      <p:pic>
        <p:nvPicPr>
          <p:cNvPr id="1026" name="Picture 2" descr="1903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555206" y="3390900"/>
            <a:ext cx="5901139" cy="27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111902" y="2190868"/>
            <a:ext cx="5177254" cy="296128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7680" y="166308"/>
            <a:ext cx="516684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1312" y="2098033"/>
            <a:ext cx="4719715" cy="96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放任环境中的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不良现象，会诱发人们效仿，甚至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变本加厉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385159" y="3669466"/>
            <a:ext cx="4210053" cy="209367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18878" y="1525799"/>
            <a:ext cx="3536498" cy="21418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41312" y="1351387"/>
            <a:ext cx="4456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破窗</a:t>
            </a:r>
            <a:r>
              <a:rPr lang="zh-CN" altLang="en-US" sz="3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效应 </a:t>
            </a:r>
            <a:r>
              <a:rPr lang="zh-CN" altLang="en-US" sz="2000" u="sng" dirty="0" smtClean="0">
                <a:ea typeface="Microsoft YaHei UI" panose="020B0503020204020204" pitchFamily="34" charset="-122"/>
              </a:rPr>
              <a:t>Broken </a:t>
            </a:r>
            <a:r>
              <a:rPr lang="zh-CN" altLang="en-US" sz="2000" u="sng" dirty="0">
                <a:ea typeface="Microsoft YaHei UI" panose="020B0503020204020204" pitchFamily="34" charset="-122"/>
              </a:rPr>
              <a:t>Windows </a:t>
            </a:r>
            <a:r>
              <a:rPr lang="zh-CN" altLang="en-US" sz="2000" u="sng" dirty="0" smtClean="0">
                <a:ea typeface="Microsoft YaHei UI" panose="020B0503020204020204" pitchFamily="34" charset="-122"/>
              </a:rPr>
              <a:t>theory</a:t>
            </a:r>
            <a:endParaRPr lang="zh-CN" altLang="en-US" sz="2000" u="sng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7407879" y="3425034"/>
          <a:ext cx="3615721" cy="2645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67680" y="166308"/>
            <a:ext cx="5166846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73606" y="104312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混乱</a:t>
            </a:r>
            <a:r>
              <a: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后果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5457" y="980510"/>
            <a:ext cx="10490263" cy="5424004"/>
            <a:chOff x="581187" y="931083"/>
            <a:chExt cx="10490263" cy="5424004"/>
          </a:xfrm>
        </p:grpSpPr>
        <p:sp>
          <p:nvSpPr>
            <p:cNvPr id="36" name="TextBox 35"/>
            <p:cNvSpPr txBox="1"/>
            <p:nvPr/>
          </p:nvSpPr>
          <p:spPr>
            <a:xfrm>
              <a:off x="8669051" y="5616691"/>
              <a:ext cx="1830073" cy="738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Arial" panose="020B0604020202090204" pitchFamily="34" charset="0"/>
                <a:buChar char="•"/>
              </a:pPr>
              <a:r>
                <a:rPr lang="zh-CN" altLang="en-US" sz="1600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  <a:sym typeface="+mn-ea"/>
                </a:rPr>
                <a:t>团队解散</a:t>
              </a:r>
              <a:endParaRPr lang="en-US" altLang="zh-CN" sz="1600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  <a:sym typeface="+mn-ea"/>
              </a:endParaRPr>
            </a:p>
            <a:p>
              <a:pPr marL="171450" indent="-171450" algn="ctr">
                <a:buFont typeface="Arial" panose="020B0604020202090204" pitchFamily="34" charset="0"/>
                <a:buChar char="•"/>
              </a:pPr>
              <a:r>
                <a:rPr lang="zh-CN" altLang="en-US" sz="1600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  <a:sym typeface="+mn-ea"/>
                </a:rPr>
                <a:t>公司破产</a:t>
              </a:r>
              <a:endParaRPr lang="en-US" altLang="zh-CN" sz="1600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dirty="0">
                <a:solidFill>
                  <a:schemeClr val="tx1"/>
                </a:solidFill>
                <a:latin typeface="方正书宋简体" panose="02010601030101010101" charset="-122"/>
                <a:ea typeface="方正书宋简体" panose="02010601030101010101" charset="-122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81187" y="931083"/>
              <a:ext cx="10490263" cy="4972650"/>
              <a:chOff x="902462" y="1623062"/>
              <a:chExt cx="10490263" cy="4972650"/>
            </a:xfrm>
          </p:grpSpPr>
          <p:sp>
            <p:nvSpPr>
              <p:cNvPr id="37" name="Rectangle 1"/>
              <p:cNvSpPr/>
              <p:nvPr/>
            </p:nvSpPr>
            <p:spPr>
              <a:xfrm>
                <a:off x="902462" y="1623576"/>
                <a:ext cx="2492997" cy="1399574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</a:ln>
            </p:spPr>
            <p:txBody>
              <a:bodyPr lIns="0" tIns="0" rIns="0" bIns="0"/>
              <a:lstStyle/>
              <a:p>
                <a:pPr eaLnBrk="1" hangingPunct="1"/>
                <a:endParaRPr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 bwMode="auto">
              <a:xfrm rot="5400000">
                <a:off x="2703120" y="1644020"/>
                <a:ext cx="684585" cy="64266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2778768" y="2326694"/>
                <a:ext cx="2492997" cy="1399574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</a:ln>
            </p:spPr>
            <p:txBody>
              <a:bodyPr lIns="0" tIns="0" rIns="0" bIns="0"/>
              <a:lstStyle/>
              <a:p>
                <a:pPr eaLnBrk="1" hangingPunct="1"/>
                <a:endParaRPr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 rot="5400000">
                <a:off x="4594616" y="2364116"/>
                <a:ext cx="684585" cy="64266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Rectangle 10"/>
              <p:cNvSpPr/>
              <p:nvPr/>
            </p:nvSpPr>
            <p:spPr bwMode="auto">
              <a:xfrm>
                <a:off x="4676043" y="3054521"/>
                <a:ext cx="2492997" cy="1399574"/>
              </a:xfrm>
              <a:prstGeom prst="rect">
                <a:avLst/>
              </a:prstGeom>
              <a:solidFill>
                <a:schemeClr val="accent3"/>
              </a:solidFill>
              <a:ln w="25400">
                <a:noFill/>
                <a:miter lim="800000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1"/>
              <p:cNvSpPr/>
              <p:nvPr/>
            </p:nvSpPr>
            <p:spPr bwMode="auto">
              <a:xfrm rot="5400000">
                <a:off x="6477258" y="3078506"/>
                <a:ext cx="684585" cy="64266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12"/>
              <p:cNvSpPr/>
              <p:nvPr/>
            </p:nvSpPr>
            <p:spPr bwMode="auto">
              <a:xfrm>
                <a:off x="6479467" y="3764867"/>
                <a:ext cx="2492997" cy="1399574"/>
              </a:xfrm>
              <a:prstGeom prst="rect">
                <a:avLst/>
              </a:prstGeom>
              <a:solidFill>
                <a:schemeClr val="accent4"/>
              </a:solidFill>
              <a:ln w="25400">
                <a:noFill/>
                <a:miter lim="800000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 rot="5400000">
                <a:off x="8270210" y="3770066"/>
                <a:ext cx="684585" cy="64266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AutoShape 13"/>
              <p:cNvSpPr/>
              <p:nvPr/>
            </p:nvSpPr>
            <p:spPr bwMode="auto">
              <a:xfrm>
                <a:off x="8313280" y="4144323"/>
                <a:ext cx="3079445" cy="1997286"/>
              </a:xfrm>
              <a:prstGeom prst="rightArrow">
                <a:avLst>
                  <a:gd name="adj1" fmla="val 69463"/>
                  <a:gd name="adj2" fmla="val 28319"/>
                </a:avLst>
              </a:prstGeom>
              <a:solidFill>
                <a:schemeClr val="accent5"/>
              </a:solidFill>
              <a:ln w="25400">
                <a:noFill/>
                <a:miter lim="800000"/>
              </a:ln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Isosceles Triangle 30"/>
              <p:cNvSpPr/>
              <p:nvPr/>
            </p:nvSpPr>
            <p:spPr>
              <a:xfrm rot="16200000">
                <a:off x="2531348" y="3039205"/>
                <a:ext cx="246134" cy="229209"/>
              </a:xfrm>
              <a:prstGeom prst="triangle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651056"/>
                  <a:satOff val="-5197"/>
                  <a:lumOff val="-180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Isosceles Triangle 31"/>
              <p:cNvSpPr/>
              <p:nvPr/>
            </p:nvSpPr>
            <p:spPr>
              <a:xfrm rot="16200000">
                <a:off x="4424259" y="3736272"/>
                <a:ext cx="246134" cy="227735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1953167"/>
                  <a:satOff val="-15616"/>
                  <a:lumOff val="-5430"/>
                  <a:alphaOff val="0"/>
                </a:schemeClr>
              </a:fillRef>
              <a:effectRef idx="0">
                <a:schemeClr val="accent4">
                  <a:hueOff val="1953167"/>
                  <a:satOff val="-15616"/>
                  <a:lumOff val="-543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Isosceles Triangle 32"/>
              <p:cNvSpPr/>
              <p:nvPr/>
            </p:nvSpPr>
            <p:spPr>
              <a:xfrm rot="16200000">
                <a:off x="6227333" y="4480692"/>
                <a:ext cx="246134" cy="229209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3255278"/>
                  <a:satOff val="-26034"/>
                  <a:lumOff val="-9057"/>
                  <a:alphaOff val="0"/>
                </a:schemeClr>
              </a:fillRef>
              <a:effectRef idx="0">
                <a:schemeClr val="accent4">
                  <a:hueOff val="3255278"/>
                  <a:satOff val="-26034"/>
                  <a:lumOff val="-905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Rectangle 37"/>
              <p:cNvSpPr/>
              <p:nvPr/>
            </p:nvSpPr>
            <p:spPr>
              <a:xfrm>
                <a:off x="3625159" y="4028971"/>
                <a:ext cx="621271" cy="4768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2500" dirty="0" smtClean="0">
                    <a:solidFill>
                      <a:srgbClr val="DD7F47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2</a:t>
                </a:r>
                <a:endParaRPr lang="en-US" sz="2500" dirty="0">
                  <a:solidFill>
                    <a:srgbClr val="DD7F47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1" name="Rectangle 37"/>
              <p:cNvSpPr/>
              <p:nvPr/>
            </p:nvSpPr>
            <p:spPr>
              <a:xfrm>
                <a:off x="5565429" y="4624602"/>
                <a:ext cx="621271" cy="4768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2500" dirty="0" smtClean="0">
                    <a:solidFill>
                      <a:srgbClr val="A5AB8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3</a:t>
                </a:r>
                <a:endParaRPr lang="en-US" sz="2500" dirty="0">
                  <a:solidFill>
                    <a:srgbClr val="A5AB8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2" name="Rectangle 37"/>
              <p:cNvSpPr/>
              <p:nvPr/>
            </p:nvSpPr>
            <p:spPr>
              <a:xfrm>
                <a:off x="7385243" y="5294202"/>
                <a:ext cx="621271" cy="4768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2500" dirty="0" smtClean="0">
                    <a:solidFill>
                      <a:srgbClr val="D8B25C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4</a:t>
                </a:r>
                <a:endParaRPr lang="en-US" sz="2500" dirty="0">
                  <a:solidFill>
                    <a:srgbClr val="D8B25C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3" name="Rectangle 37"/>
              <p:cNvSpPr/>
              <p:nvPr/>
            </p:nvSpPr>
            <p:spPr>
              <a:xfrm>
                <a:off x="9706008" y="5832544"/>
                <a:ext cx="621271" cy="4768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2500" dirty="0" smtClean="0">
                    <a:solidFill>
                      <a:srgbClr val="4472C4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5</a:t>
                </a:r>
                <a:endParaRPr lang="en-US" sz="2500" dirty="0">
                  <a:solidFill>
                    <a:srgbClr val="4472C4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4" name="TextBox 35"/>
              <p:cNvSpPr txBox="1"/>
              <p:nvPr/>
            </p:nvSpPr>
            <p:spPr>
              <a:xfrm>
                <a:off x="1227739" y="2118107"/>
                <a:ext cx="1435650" cy="3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生产力下降</a:t>
                </a:r>
                <a:endPara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endParaRPr>
              </a:p>
            </p:txBody>
          </p:sp>
          <p:sp>
            <p:nvSpPr>
              <p:cNvPr id="67" name="Isosceles Triangle 32"/>
              <p:cNvSpPr/>
              <p:nvPr/>
            </p:nvSpPr>
            <p:spPr>
              <a:xfrm rot="16200000">
                <a:off x="8063537" y="5180354"/>
                <a:ext cx="246134" cy="229209"/>
              </a:xfrm>
              <a:prstGeom prst="triangle">
                <a:avLst>
                  <a:gd name="adj" fmla="val 100000"/>
                </a:avLst>
              </a:prstGeom>
              <a:solidFill>
                <a:srgbClr val="D8B25C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3255278"/>
                  <a:satOff val="-26033"/>
                  <a:lumOff val="-9056"/>
                  <a:alphaOff val="0"/>
                </a:schemeClr>
              </a:fillRef>
              <a:effectRef idx="0">
                <a:schemeClr val="accent4">
                  <a:hueOff val="3255278"/>
                  <a:satOff val="-26033"/>
                  <a:lumOff val="-905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5"/>
              <p:cNvSpPr txBox="1"/>
              <p:nvPr/>
            </p:nvSpPr>
            <p:spPr>
              <a:xfrm>
                <a:off x="976523" y="3910826"/>
                <a:ext cx="183007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5B9BD5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  <a:sym typeface="+mn-ea"/>
                  </a:rPr>
                  <a:t>代码难改</a:t>
                </a:r>
                <a:endParaRPr lang="en-US" altLang="zh-CN" sz="1600" dirty="0" smtClean="0">
                  <a:solidFill>
                    <a:srgbClr val="5B9BD5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  <a:sym typeface="+mn-ea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5B9BD5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  <a:sym typeface="+mn-ea"/>
                  </a:rPr>
                  <a:t>研发</a:t>
                </a:r>
                <a:r>
                  <a:rPr lang="zh-CN" altLang="en-US" sz="1600" dirty="0">
                    <a:solidFill>
                      <a:srgbClr val="5B9BD5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  <a:sym typeface="+mn-ea"/>
                  </a:rPr>
                  <a:t>效率</a:t>
                </a:r>
                <a:r>
                  <a:rPr lang="zh-CN" altLang="en-US" sz="1600" dirty="0" smtClean="0">
                    <a:solidFill>
                      <a:srgbClr val="5B9BD5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  <a:sym typeface="+mn-ea"/>
                  </a:rPr>
                  <a:t>降低</a:t>
                </a:r>
                <a:endParaRPr lang="en-US" altLang="zh-CN" sz="1600" dirty="0">
                  <a:solidFill>
                    <a:srgbClr val="5B9BD5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  <a:sym typeface="+mn-ea"/>
                </a:endParaRPr>
              </a:p>
            </p:txBody>
          </p:sp>
          <p:sp>
            <p:nvSpPr>
              <p:cNvPr id="33" name="TextBox 35"/>
              <p:cNvSpPr txBox="1"/>
              <p:nvPr/>
            </p:nvSpPr>
            <p:spPr>
              <a:xfrm>
                <a:off x="2893209" y="4539849"/>
                <a:ext cx="183007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ED7D31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</a:rPr>
                  <a:t>投入更多人力</a:t>
                </a:r>
                <a:endParaRPr lang="en-US" altLang="zh-CN" sz="1600" dirty="0" smtClean="0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ED7D31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</a:rPr>
                  <a:t>推</a:t>
                </a:r>
                <a:r>
                  <a:rPr lang="zh-CN" altLang="en-US" sz="1600" dirty="0">
                    <a:solidFill>
                      <a:srgbClr val="ED7D31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</a:rPr>
                  <a:t>到重</a:t>
                </a:r>
                <a:r>
                  <a:rPr lang="zh-CN" altLang="en-US" sz="1600" dirty="0" smtClean="0">
                    <a:solidFill>
                      <a:srgbClr val="ED7D31"/>
                    </a:solidFill>
                    <a:latin typeface="微软雅黑" panose="020B0503020204020204" charset="-122"/>
                    <a:ea typeface="微软雅黑" panose="020B0503020204020204" charset="-122"/>
                    <a:cs typeface="Lato Regular"/>
                  </a:rPr>
                  <a:t>来</a:t>
                </a:r>
                <a:endParaRPr lang="en-US" altLang="zh-CN" sz="1600" dirty="0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  <a:cs typeface="Lato Regular"/>
                </a:endParaRPr>
              </a:p>
            </p:txBody>
          </p:sp>
          <p:sp>
            <p:nvSpPr>
              <p:cNvPr id="34" name="TextBox 35"/>
              <p:cNvSpPr txBox="1"/>
              <p:nvPr/>
            </p:nvSpPr>
            <p:spPr>
              <a:xfrm>
                <a:off x="4962298" y="5078168"/>
                <a:ext cx="183007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>
                    <a:solidFill>
                      <a:srgbClr val="A5A5A5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  <a:sym typeface="+mn-ea"/>
                  </a:rPr>
                  <a:t>新人难以融入</a:t>
                </a:r>
                <a:endParaRPr lang="en-US" altLang="zh-CN" sz="1600" dirty="0">
                  <a:solidFill>
                    <a:srgbClr val="A5A5A5"/>
                  </a:solidFill>
                  <a:latin typeface="微软雅黑" panose="020B0503020204020204" charset="-122"/>
                  <a:ea typeface="微软雅黑" panose="020B0503020204020204" charset="-122"/>
                  <a:cs typeface="Lato Light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A5A5A5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  <a:sym typeface="+mn-ea"/>
                  </a:rPr>
                  <a:t>人员流失</a:t>
                </a:r>
                <a:endParaRPr lang="en-US" altLang="zh-CN" sz="1600" dirty="0">
                  <a:solidFill>
                    <a:srgbClr val="A5A5A5"/>
                  </a:solidFill>
                  <a:latin typeface="微软雅黑" panose="020B0503020204020204" charset="-122"/>
                  <a:ea typeface="微软雅黑" panose="020B0503020204020204" charset="-122"/>
                  <a:cs typeface="Lato Light"/>
                  <a:sym typeface="+mn-ea"/>
                </a:endParaRP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875392" y="5857316"/>
                <a:ext cx="2208811" cy="738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  <a:sym typeface="+mn-ea"/>
                  </a:rPr>
                  <a:t>影响</a:t>
                </a:r>
                <a:r>
                  <a:rPr lang="zh-CN" altLang="en-US" sz="1600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  <a:sym typeface="+mn-ea"/>
                  </a:rPr>
                  <a:t>口碑</a:t>
                </a:r>
                <a:endParaRPr lang="en-US" altLang="zh-CN" sz="1600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Lato Light"/>
                  <a:sym typeface="+mn-ea"/>
                </a:endParaRPr>
              </a:p>
              <a:p>
                <a:pPr marL="171450" indent="-171450">
                  <a:buFont typeface="Arial" panose="020B060402020209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</a:rPr>
                  <a:t>慢</a:t>
                </a:r>
                <a:r>
                  <a:rPr lang="zh-CN" altLang="en-US" sz="1600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Lato Light"/>
                  </a:rPr>
                  <a:t>丧失先机</a:t>
                </a:r>
                <a:endParaRPr lang="en-US" altLang="zh-CN" sz="1600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Lato Light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dirty="0">
                  <a:solidFill>
                    <a:schemeClr val="tx1"/>
                  </a:solidFill>
                  <a:latin typeface="方正书宋简体" panose="02010601030101010101" charset="-122"/>
                  <a:ea typeface="方正书宋简体" panose="02010601030101010101" charset="-122"/>
                  <a:sym typeface="+mn-ea"/>
                </a:endParaRPr>
              </a:p>
            </p:txBody>
          </p:sp>
          <p:sp>
            <p:nvSpPr>
              <p:cNvPr id="69" name="Rectangle 37"/>
              <p:cNvSpPr/>
              <p:nvPr/>
            </p:nvSpPr>
            <p:spPr>
              <a:xfrm>
                <a:off x="1719959" y="3368571"/>
                <a:ext cx="621276" cy="4770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sz="2500" dirty="0" smtClean="0">
                    <a:solidFill>
                      <a:srgbClr val="5B9BD5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1</a:t>
                </a:r>
                <a:endParaRPr lang="en-US" sz="2500" dirty="0">
                  <a:solidFill>
                    <a:srgbClr val="5B9BD5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0" name="TextBox 35"/>
              <p:cNvSpPr txBox="1"/>
              <p:nvPr/>
            </p:nvSpPr>
            <p:spPr>
              <a:xfrm>
                <a:off x="3196219" y="2791346"/>
                <a:ext cx="1435661" cy="3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sym typeface="+mn-ea"/>
                  </a:rPr>
                  <a:t>成本上升</a:t>
                </a:r>
                <a:endPara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endParaRPr>
              </a:p>
            </p:txBody>
          </p:sp>
          <p:sp>
            <p:nvSpPr>
              <p:cNvPr id="72" name="TextBox 35"/>
              <p:cNvSpPr txBox="1"/>
              <p:nvPr/>
            </p:nvSpPr>
            <p:spPr>
              <a:xfrm>
                <a:off x="6764919" y="4289946"/>
                <a:ext cx="15916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sym typeface="+mn-ea"/>
                  </a:rPr>
                  <a:t>产品价值下降</a:t>
                </a:r>
                <a:endPara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endParaRPr>
              </a:p>
            </p:txBody>
          </p:sp>
          <p:sp>
            <p:nvSpPr>
              <p:cNvPr id="74" name="TextBox 35"/>
              <p:cNvSpPr txBox="1"/>
              <p:nvPr/>
            </p:nvSpPr>
            <p:spPr>
              <a:xfrm>
                <a:off x="5037167" y="3433464"/>
                <a:ext cx="14356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sym typeface="+mn-ea"/>
                  </a:rPr>
                  <a:t>团队稳定性</a:t>
                </a:r>
                <a:endParaRPr lang="en-US" altLang="zh-CN" b="1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sym typeface="+mn-ea"/>
                  </a:rPr>
                  <a:t>下降</a:t>
                </a:r>
              </a:p>
            </p:txBody>
          </p:sp>
          <p:sp>
            <p:nvSpPr>
              <p:cNvPr id="79" name="TextBox 35"/>
              <p:cNvSpPr txBox="1"/>
              <p:nvPr/>
            </p:nvSpPr>
            <p:spPr>
              <a:xfrm>
                <a:off x="9196882" y="4889607"/>
                <a:ext cx="1591681" cy="52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sym typeface="+mn-ea"/>
                  </a:rPr>
                  <a:t>衰败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621230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为什么需要代码</a:t>
            </a:r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613709" y="5518096"/>
            <a:ext cx="2157887" cy="900000"/>
            <a:chOff x="9613709" y="5518096"/>
            <a:chExt cx="2157887" cy="900000"/>
          </a:xfrm>
        </p:grpSpPr>
        <p:sp>
          <p:nvSpPr>
            <p:cNvPr id="50" name="矩形 49"/>
            <p:cNvSpPr/>
            <p:nvPr/>
          </p:nvSpPr>
          <p:spPr>
            <a:xfrm>
              <a:off x="9613709" y="5882568"/>
              <a:ext cx="1415772" cy="4217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3200" b="1" dirty="0">
                  <a:solidFill>
                    <a:srgbClr val="C0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生产力</a:t>
              </a:r>
              <a:endParaRPr lang="en-US" altLang="zh-CN" sz="32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596" y="5518096"/>
              <a:ext cx="900000" cy="90000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914400" y="822708"/>
            <a:ext cx="7788232" cy="5838999"/>
            <a:chOff x="914400" y="822708"/>
            <a:chExt cx="7788232" cy="5838999"/>
          </a:xfrm>
        </p:grpSpPr>
        <p:grpSp>
          <p:nvGrpSpPr>
            <p:cNvPr id="12" name="组合 11"/>
            <p:cNvGrpSpPr/>
            <p:nvPr/>
          </p:nvGrpSpPr>
          <p:grpSpPr>
            <a:xfrm>
              <a:off x="914400" y="822708"/>
              <a:ext cx="7788232" cy="5838999"/>
              <a:chOff x="914400" y="822708"/>
              <a:chExt cx="7788232" cy="5838999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914400" y="822708"/>
                <a:ext cx="7788232" cy="5838999"/>
                <a:chOff x="914400" y="822708"/>
                <a:chExt cx="7788232" cy="5838999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email"/>
                <a:stretch>
                  <a:fillRect/>
                </a:stretch>
              </p:blipFill>
              <p:spPr>
                <a:xfrm>
                  <a:off x="914400" y="822708"/>
                  <a:ext cx="7788232" cy="5838999"/>
                </a:xfrm>
                <a:prstGeom prst="rect">
                  <a:avLst/>
                </a:prstGeom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1849348" y="6102849"/>
                  <a:ext cx="2034284" cy="472612"/>
                </a:xfrm>
                <a:prstGeom prst="rect">
                  <a:avLst/>
                </a:prstGeom>
                <a:solidFill>
                  <a:srgbClr val="C26E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b="1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乱代码</a:t>
                  </a: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5772364" y="6070314"/>
                  <a:ext cx="2034284" cy="472612"/>
                </a:xfrm>
                <a:prstGeom prst="rect">
                  <a:avLst/>
                </a:prstGeom>
                <a:solidFill>
                  <a:srgbClr val="91C0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400" b="1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整洁代码</a:t>
                  </a:r>
                  <a:endParaRPr lang="zh-CN" altLang="en-US" sz="2400" b="1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52" name="矩形 51"/>
              <p:cNvSpPr/>
              <p:nvPr/>
            </p:nvSpPr>
            <p:spPr>
              <a:xfrm>
                <a:off x="3113070" y="1436670"/>
                <a:ext cx="945222" cy="472612"/>
              </a:xfrm>
              <a:prstGeom prst="rect">
                <a:avLst/>
              </a:prstGeom>
              <a:solidFill>
                <a:srgbClr val="C26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难以</a:t>
                </a:r>
                <a:endParaRPr lang="en-US" altLang="zh-CN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定位问题</a:t>
                </a:r>
                <a:endParaRPr lang="zh-CN" altLang="en-US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594243" y="2102778"/>
                <a:ext cx="945222" cy="472612"/>
              </a:xfrm>
              <a:prstGeom prst="rect">
                <a:avLst/>
              </a:prstGeom>
              <a:solidFill>
                <a:srgbClr val="C26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对系统</a:t>
                </a:r>
                <a:endParaRPr lang="en-US" altLang="zh-CN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CN" altLang="en-US" sz="1400" b="1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有损</a:t>
                </a:r>
                <a:endParaRPr lang="zh-CN" altLang="en-US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104490" y="1034265"/>
                <a:ext cx="1121595" cy="472612"/>
              </a:xfrm>
              <a:prstGeom prst="rect">
                <a:avLst/>
              </a:prstGeom>
              <a:solidFill>
                <a:srgbClr val="C26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风险</a:t>
                </a:r>
                <a:endParaRPr lang="en-US" altLang="zh-CN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增加</a:t>
                </a: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270571" y="1669550"/>
                <a:ext cx="1121595" cy="508571"/>
              </a:xfrm>
              <a:prstGeom prst="rect">
                <a:avLst/>
              </a:prstGeom>
              <a:solidFill>
                <a:srgbClr val="C26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维护成本</a:t>
                </a:r>
                <a:endParaRPr lang="en-US" altLang="zh-CN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昂贵</a:t>
                </a: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012005" y="2582238"/>
              <a:ext cx="1121595" cy="508571"/>
            </a:xfrm>
            <a:prstGeom prst="rect">
              <a:avLst/>
            </a:prstGeom>
            <a:solidFill>
              <a:srgbClr val="C26E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影响</a:t>
              </a:r>
              <a:endParaRPr lang="en-US" altLang="zh-CN" sz="1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版本迭代</a:t>
              </a:r>
              <a:endParaRPr lang="zh-CN" altLang="en-US" sz="1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842553" y="2529155"/>
              <a:ext cx="1121595" cy="508571"/>
            </a:xfrm>
            <a:prstGeom prst="rect">
              <a:avLst/>
            </a:prstGeom>
            <a:solidFill>
              <a:srgbClr val="91C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更容易</a:t>
              </a:r>
              <a:endParaRPr lang="en-US" altLang="zh-CN" sz="1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发现错误</a:t>
              </a:r>
              <a:endParaRPr lang="zh-CN" altLang="en-US" sz="1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803205" y="1089060"/>
              <a:ext cx="1121595" cy="508571"/>
            </a:xfrm>
            <a:prstGeom prst="rect">
              <a:avLst/>
            </a:prstGeom>
            <a:solidFill>
              <a:srgbClr val="91C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较低的</a:t>
              </a:r>
              <a:endParaRPr lang="en-US" altLang="zh-CN" sz="1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维护成本</a:t>
              </a:r>
              <a:endParaRPr lang="zh-CN" altLang="en-US" sz="1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241532" y="1931541"/>
              <a:ext cx="1121595" cy="508571"/>
            </a:xfrm>
            <a:prstGeom prst="rect">
              <a:avLst/>
            </a:prstGeom>
            <a:solidFill>
              <a:srgbClr val="91C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稳定可靠</a:t>
              </a:r>
              <a:endParaRPr lang="zh-CN" altLang="en-US" sz="1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551506" y="1662701"/>
              <a:ext cx="1121595" cy="556517"/>
            </a:xfrm>
            <a:prstGeom prst="rect">
              <a:avLst/>
            </a:prstGeom>
            <a:solidFill>
              <a:srgbClr val="91C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降低</a:t>
              </a:r>
              <a:endParaRPr lang="en-US" altLang="zh-CN" sz="1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总成本</a:t>
              </a:r>
              <a:endParaRPr lang="zh-CN" altLang="en-US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568593" y="1148993"/>
              <a:ext cx="1121595" cy="508571"/>
            </a:xfrm>
            <a:prstGeom prst="rect">
              <a:avLst/>
            </a:prstGeom>
            <a:solidFill>
              <a:srgbClr val="91C0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提高</a:t>
              </a:r>
              <a:endParaRPr lang="en-US" altLang="zh-CN" sz="1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效率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9127609" y="1071698"/>
            <a:ext cx="27280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可读性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endParaRPr lang="en-US" altLang="zh-CN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可维护性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endParaRPr lang="en-US" altLang="zh-CN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可复用性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endParaRPr lang="en-US" altLang="zh-CN" sz="24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可扩展性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314481" y="5243701"/>
            <a:ext cx="2386739" cy="15498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8905" y="2295319"/>
            <a:ext cx="581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如何做到代码整洁？</a:t>
            </a:r>
            <a:endParaRPr lang="zh-CN" altLang="en-US" sz="3200" dirty="0">
              <a:solidFill>
                <a:srgbClr val="3563A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91840" y="291377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4299" y="3009016"/>
            <a:ext cx="3167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格式、结构、逻辑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检查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、重构、测试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19399" y="2403222"/>
            <a:ext cx="1361199" cy="2360119"/>
            <a:chOff x="8537688" y="2340869"/>
            <a:chExt cx="1128220" cy="1615021"/>
          </a:xfrm>
        </p:grpSpPr>
        <p:sp>
          <p:nvSpPr>
            <p:cNvPr id="2" name="文本框 1"/>
            <p:cNvSpPr txBox="1"/>
            <p:nvPr/>
          </p:nvSpPr>
          <p:spPr>
            <a:xfrm>
              <a:off x="8537688" y="3597852"/>
              <a:ext cx="1128220" cy="358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63A8"/>
                  </a:solidFill>
                </a:rPr>
                <a:t>PART</a:t>
              </a:r>
              <a:endParaRPr lang="zh-CN" altLang="en-US" sz="28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/>
                <a:t>03</a:t>
              </a:r>
              <a:endParaRPr lang="zh-CN" altLang="en-US" sz="4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命名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" y="93956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起个好名字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680" y="3406605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名副其实</a:t>
            </a:r>
          </a:p>
        </p:txBody>
      </p:sp>
      <p:sp>
        <p:nvSpPr>
          <p:cNvPr id="9" name="右箭头 8"/>
          <p:cNvSpPr/>
          <p:nvPr/>
        </p:nvSpPr>
        <p:spPr>
          <a:xfrm>
            <a:off x="2977637" y="4767803"/>
            <a:ext cx="803734" cy="504000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74" y="1249519"/>
            <a:ext cx="4124325" cy="17907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68829" y="3775937"/>
            <a:ext cx="273023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通俗易懂，使用合规英文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不要自创缩写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不要拼音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缩写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不要中英文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混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写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名词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名词短语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方法名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动词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动词短语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85611" y="1560103"/>
            <a:ext cx="450650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包名、文件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类名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、方法名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、参数名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变量名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、常量名、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临时变量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06" y="1672731"/>
            <a:ext cx="377705" cy="1008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61755" y="1826384"/>
            <a:ext cx="840608" cy="581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范围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37" y="4074546"/>
            <a:ext cx="2009775" cy="19907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829" y="3846469"/>
            <a:ext cx="3000375" cy="23717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309640" y="275434"/>
            <a:ext cx="1415848" cy="373378"/>
          </a:xfrm>
          <a:prstGeom prst="rect">
            <a:avLst/>
          </a:prstGeom>
        </p:spPr>
      </p:pic>
      <p:sp>
        <p:nvSpPr>
          <p:cNvPr id="14" name="标题 5"/>
          <p:cNvSpPr txBox="1"/>
          <p:nvPr/>
        </p:nvSpPr>
        <p:spPr>
          <a:xfrm>
            <a:off x="561858" y="176919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525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课堂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公约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764636" y="2177829"/>
            <a:ext cx="2160000" cy="21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944636" y="2357829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37040" y="2466638"/>
            <a:ext cx="1167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 smtClean="0">
                <a:latin typeface="黑体" panose="02010609060101010101" charset="-122"/>
                <a:ea typeface="黑体" panose="02010609060101010101" charset="-122"/>
              </a:rPr>
              <a:t>静</a:t>
            </a:r>
            <a:endParaRPr lang="zh-CN" altLang="en-US" sz="88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2133" y="4781755"/>
            <a:ext cx="2034097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保持安静</a:t>
            </a:r>
            <a:endParaRPr lang="en-US" altLang="zh-CN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22301" y="1970713"/>
            <a:ext cx="2438400" cy="24384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554205" y="4781755"/>
            <a:ext cx="189773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zh-CN" altLang="en-US" sz="3200" b="1" dirty="0" smtClean="0">
                <a:latin typeface="黑体" panose="02010609060101010101" charset="-122"/>
                <a:ea typeface="黑体" panose="02010609060101010101" charset="-122"/>
              </a:rPr>
              <a:t>认真听讲</a:t>
            </a:r>
            <a:endParaRPr lang="en-US" altLang="zh-CN" sz="3200" b="1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"/>
    </mc:Choice>
    <mc:Fallback xmlns="">
      <p:transition spd="slow" advTm="73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命名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0735" y="3643225"/>
            <a:ext cx="154432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容易区分</a:t>
            </a:r>
            <a:endParaRPr lang="zh-CN" altLang="en-US" sz="2000" b="1" dirty="0">
              <a:solidFill>
                <a:srgbClr val="4472C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438854" y="1147299"/>
            <a:ext cx="3086769" cy="1190341"/>
            <a:chOff x="3143794" y="5850900"/>
            <a:chExt cx="3086769" cy="1190341"/>
          </a:xfrm>
        </p:grpSpPr>
        <p:sp>
          <p:nvSpPr>
            <p:cNvPr id="15" name="矩形 14"/>
            <p:cNvSpPr/>
            <p:nvPr/>
          </p:nvSpPr>
          <p:spPr>
            <a:xfrm>
              <a:off x="3143794" y="5850900"/>
              <a:ext cx="18133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u"/>
              </a:pPr>
              <a:r>
                <a:rPr lang="zh-CN" altLang="en-US" sz="2000" b="1" dirty="0">
                  <a:solidFill>
                    <a:srgbClr val="4472C4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概念</a:t>
              </a:r>
              <a:r>
                <a:rPr lang="zh-CN" altLang="en-US" sz="2000" b="1" dirty="0" smtClean="0">
                  <a:solidFill>
                    <a:srgbClr val="4472C4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一致性</a:t>
              </a:r>
              <a:endParaRPr lang="zh-CN" altLang="en-US" sz="2000" b="1" dirty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72354" y="6210244"/>
              <a:ext cx="3058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每个概念对应一个词，如：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获取：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get、fetch、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retrieve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871" y="2836723"/>
            <a:ext cx="2896507" cy="220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910" y="4068387"/>
            <a:ext cx="3181350" cy="952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矩形 27"/>
          <p:cNvSpPr/>
          <p:nvPr/>
        </p:nvSpPr>
        <p:spPr>
          <a:xfrm>
            <a:off x="958938" y="4341379"/>
            <a:ext cx="2858475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右边</a:t>
            </a:r>
            <a:r>
              <a:rPr lang="en-US" altLang="zh-CN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个方法有什么区别？</a:t>
            </a:r>
            <a:endParaRPr lang="zh-CN" altLang="en-US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69323" y="5667666"/>
            <a:ext cx="2954655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0B05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调整后是不是更容易理解？</a:t>
            </a:r>
            <a:endParaRPr lang="zh-CN" altLang="en-US" dirty="0">
              <a:solidFill>
                <a:srgbClr val="00B05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0735" y="985148"/>
            <a:ext cx="1185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避免误导</a:t>
            </a:r>
            <a:endParaRPr lang="zh-CN" altLang="en-US" sz="2000" b="1" dirty="0">
              <a:solidFill>
                <a:srgbClr val="4472C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6248" y="1417226"/>
            <a:ext cx="5885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使用形似字符作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变量名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，如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不使用区别较小的两组名字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组账号：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accountList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List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类型对象？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改成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accountGroup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accounts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更合适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 rot="5400000">
            <a:off x="5932853" y="2883114"/>
            <a:ext cx="4320000" cy="72000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60000"/>
                  <a:lumOff val="40000"/>
                  <a:alpha val="80000"/>
                </a:schemeClr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31" y="5352185"/>
            <a:ext cx="7232506" cy="11745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</a:t>
            </a:r>
            <a:r>
              <a:rPr lang="zh-CN" altLang="en-US" sz="1905" b="1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 </a:t>
            </a:r>
            <a:r>
              <a:rPr lang="zh-CN" altLang="en-US" sz="1715" b="1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1715" b="1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061" y="791108"/>
            <a:ext cx="1363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格式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030062" y="1529301"/>
            <a:ext cx="5886484" cy="4996759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803748" y="1415441"/>
            <a:ext cx="25052" cy="514819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793309" y="1402915"/>
            <a:ext cx="6480000" cy="1461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872636" y="862962"/>
            <a:ext cx="38538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横向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每行保持适当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缩进和空格 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9504" y="2067547"/>
            <a:ext cx="646331" cy="364432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纵向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段落间留有空行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4607" y="1201538"/>
            <a:ext cx="3240068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内容有序</a:t>
            </a:r>
            <a:endParaRPr lang="en-US" altLang="zh-CN" sz="2000" b="1" dirty="0">
              <a:solidFill>
                <a:srgbClr val="4472C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按照顺序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组织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代码：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变量、方法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相关内容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尽量靠近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团队风格统一</a:t>
            </a:r>
            <a:endParaRPr lang="en-US" altLang="zh-CN" sz="2000" b="1" dirty="0">
              <a:solidFill>
                <a:srgbClr val="4472C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使用样式模板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格式化快捷键 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516986" y="5555030"/>
            <a:ext cx="121219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ea typeface="Microsoft YaHei UI" panose="020B0503020204020204" pitchFamily="34" charset="-122"/>
              </a:rPr>
              <a:t>Shift+Alt+F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19391" y="4903677"/>
            <a:ext cx="110959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ea typeface="Microsoft YaHei UI" panose="020B0503020204020204" pitchFamily="34" charset="-122"/>
              </a:rPr>
              <a:t>Ctrl+Alt+L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031852" y="4969701"/>
            <a:ext cx="502688" cy="50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088437" y="5634037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4916" y="889441"/>
            <a:ext cx="2784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Tab键 </a:t>
            </a:r>
            <a:r>
              <a:rPr lang="en-US" altLang="zh-CN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</a:t>
            </a: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空格党？</a:t>
            </a:r>
            <a:endParaRPr lang="zh-CN" altLang="en-US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 descr="640?wx_fmt=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945" y="1519262"/>
            <a:ext cx="4778089" cy="31356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249245" y="5308472"/>
            <a:ext cx="3608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遵循团队规范，保持一致性</a:t>
            </a:r>
            <a:endParaRPr lang="en-US" altLang="zh-CN" dirty="0">
              <a:solidFill>
                <a:srgbClr val="1A1A1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编辑器</a:t>
            </a:r>
            <a:r>
              <a:rPr lang="zh-CN" altLang="en-US" dirty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设置为使用</a:t>
            </a:r>
            <a:r>
              <a:rPr lang="en-US" altLang="zh-CN" dirty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dirty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个空格替代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操作使用</a:t>
            </a:r>
            <a:r>
              <a:rPr lang="en-US" altLang="zh-CN" dirty="0" smtClean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</a:t>
            </a:r>
            <a:r>
              <a:rPr lang="zh-CN" altLang="en-US" dirty="0" smtClean="0">
                <a:solidFill>
                  <a:srgbClr val="1A1A1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键</a:t>
            </a:r>
            <a:endParaRPr lang="en-US" altLang="zh-CN" dirty="0" smtClean="0">
              <a:solidFill>
                <a:srgbClr val="1A1A1A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8" name="Picture 4" descr="https://149351115.v2.pressablecdn.com/wp-content/uploads/2017/06/tabs-spaces-featured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087648" y="1519262"/>
            <a:ext cx="5585608" cy="31419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995054" y="4850772"/>
            <a:ext cx="4084494" cy="180806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612824" y="3609022"/>
            <a:ext cx="1766570" cy="963295"/>
            <a:chOff x="8612824" y="3609022"/>
            <a:chExt cx="1766570" cy="963295"/>
          </a:xfrm>
        </p:grpSpPr>
        <p:pic>
          <p:nvPicPr>
            <p:cNvPr id="8" name="图片 7" descr="印章套图_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010419">
              <a:off x="9014461" y="3207385"/>
              <a:ext cx="963295" cy="17665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 rot="21153392">
              <a:off x="8832726" y="38729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空格工资高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07424" y="2881312"/>
            <a:ext cx="1766570" cy="963295"/>
            <a:chOff x="8612824" y="3609022"/>
            <a:chExt cx="1766570" cy="963295"/>
          </a:xfrm>
        </p:grpSpPr>
        <p:pic>
          <p:nvPicPr>
            <p:cNvPr id="13" name="图片 12" descr="印章套图_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010419">
              <a:off x="9014461" y="3207385"/>
              <a:ext cx="963295" cy="176657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 rot="21153392">
              <a:off x="8832726" y="38729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用空格人多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注释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6963" y="1212582"/>
            <a:ext cx="4827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</a:t>
            </a:r>
            <a:endParaRPr lang="en-US" altLang="zh-CN" sz="28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70002" y="3597255"/>
            <a:ext cx="3018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正经</a:t>
            </a: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程序猿不写注释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endParaRPr lang="en-US" altLang="zh-CN" dirty="0"/>
          </a:p>
        </p:txBody>
      </p:sp>
      <p:pic>
        <p:nvPicPr>
          <p:cNvPr id="12290" name="Picture 2" descr="https://img.devrant.com/devrant/rant/r_2318359_LUkn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7707" y="934267"/>
            <a:ext cx="5748737" cy="5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18160" y="1878285"/>
            <a:ext cx="4755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注释就是对代码的解释和说明，其目的是让人们能够更加轻松地了解代码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35" y="3426286"/>
            <a:ext cx="1219200" cy="1219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87716" y="4088673"/>
            <a:ext cx="2571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写注释是一种</a:t>
            </a:r>
            <a:r>
              <a:rPr lang="zh-CN" altLang="en-US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利他行为</a:t>
            </a:r>
            <a:endParaRPr lang="en-US" altLang="zh-CN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注释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2216" y="899686"/>
            <a:ext cx="3694835" cy="418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如何</a:t>
            </a:r>
            <a:r>
              <a:rPr lang="zh-CN" altLang="en-US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写注释？</a:t>
            </a:r>
            <a:endParaRPr lang="en-US" altLang="zh-CN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单行注释 </a:t>
            </a:r>
            <a:r>
              <a:rPr lang="en-US" altLang="zh-CN" dirty="0" smtClean="0">
                <a:solidFill>
                  <a:srgbClr val="00B05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// #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多行注释 </a:t>
            </a:r>
            <a:r>
              <a:rPr lang="en-US" altLang="zh-CN" dirty="0" smtClean="0">
                <a:solidFill>
                  <a:srgbClr val="00B05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/**/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B05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位置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接口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常量、成员变量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核心逻辑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3912" y="997183"/>
            <a:ext cx="6096000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作用</a:t>
            </a:r>
            <a:endParaRPr lang="en-US" altLang="zh-CN" sz="24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基本信息：法律说明、作者信息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对意图的概述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对代码功能的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解释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01" y="2880399"/>
            <a:ext cx="4633464" cy="9525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3912" y="3937032"/>
            <a:ext cx="6096000" cy="4594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警示作用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0" y="6056018"/>
            <a:ext cx="2819400" cy="512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TODO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FIXME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903" y="4421361"/>
            <a:ext cx="3219450" cy="164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注释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02547" y="1407094"/>
            <a:ext cx="53240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不需要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的地方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getter/setter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避免废话注释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避免“拐杖”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“好代码不需要写注释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”？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0720" y="914400"/>
            <a:ext cx="3954145" cy="2014220"/>
            <a:chOff x="1072" y="1224"/>
            <a:chExt cx="6227" cy="3172"/>
          </a:xfrm>
        </p:grpSpPr>
        <p:sp>
          <p:nvSpPr>
            <p:cNvPr id="15" name="矩形 14"/>
            <p:cNvSpPr/>
            <p:nvPr/>
          </p:nvSpPr>
          <p:spPr>
            <a:xfrm>
              <a:off x="1151" y="1224"/>
              <a:ext cx="4334" cy="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注意事项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72" y="2069"/>
              <a:ext cx="6227" cy="2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注释随代码同步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更新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误导性注释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注释掉的代码及时删除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203859" y="914400"/>
            <a:ext cx="3018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注释是否越多越好？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83528" y="3115736"/>
            <a:ext cx="3294345" cy="3195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238940" y="2853520"/>
            <a:ext cx="4286055" cy="2558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c3.zhimg.com/80/7238fa2d7c9165b27fff8e5f04ce5026_720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2661" y="1351340"/>
            <a:ext cx="57150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50429" y="1366776"/>
            <a:ext cx="3162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短小 一次只做一件事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391" y="2210241"/>
            <a:ext cx="25827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保持同一抽象层级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自顶而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7679" y="153782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38"/>
          <p:cNvGrpSpPr/>
          <p:nvPr/>
        </p:nvGrpSpPr>
        <p:grpSpPr bwMode="auto">
          <a:xfrm>
            <a:off x="928072" y="1077430"/>
            <a:ext cx="3858262" cy="5506252"/>
            <a:chOff x="6120172" y="2384884"/>
            <a:chExt cx="2493636" cy="2628292"/>
          </a:xfrm>
        </p:grpSpPr>
        <p:sp>
          <p:nvSpPr>
            <p:cNvPr id="29" name="직사각형 22"/>
            <p:cNvSpPr/>
            <p:nvPr/>
          </p:nvSpPr>
          <p:spPr>
            <a:xfrm>
              <a:off x="6120172" y="2384884"/>
              <a:ext cx="2484276" cy="262829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" name="직각 삼각형 23"/>
            <p:cNvSpPr/>
            <p:nvPr/>
          </p:nvSpPr>
          <p:spPr>
            <a:xfrm rot="16200000">
              <a:off x="8415543" y="4814910"/>
              <a:ext cx="163857" cy="23267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1" name="그룹 38"/>
          <p:cNvGrpSpPr/>
          <p:nvPr/>
        </p:nvGrpSpPr>
        <p:grpSpPr bwMode="auto">
          <a:xfrm>
            <a:off x="6291450" y="1076999"/>
            <a:ext cx="4947029" cy="3060441"/>
            <a:chOff x="6120172" y="2384884"/>
            <a:chExt cx="2489830" cy="2628292"/>
          </a:xfrm>
        </p:grpSpPr>
        <p:sp>
          <p:nvSpPr>
            <p:cNvPr id="32" name="직사각형 22"/>
            <p:cNvSpPr/>
            <p:nvPr/>
          </p:nvSpPr>
          <p:spPr>
            <a:xfrm>
              <a:off x="6120172" y="2384884"/>
              <a:ext cx="2484276" cy="26282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AC2C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3" name="직각 삼각형 23"/>
            <p:cNvSpPr/>
            <p:nvPr/>
          </p:nvSpPr>
          <p:spPr>
            <a:xfrm rot="16200000">
              <a:off x="8364826" y="4767997"/>
              <a:ext cx="309166" cy="181187"/>
            </a:xfrm>
            <a:prstGeom prst="rtTriangle">
              <a:avLst/>
            </a:prstGeom>
            <a:solidFill>
              <a:srgbClr val="7AC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37" name="圆角矩形​​ 2"/>
          <p:cNvSpPr/>
          <p:nvPr/>
        </p:nvSpPr>
        <p:spPr>
          <a:xfrm rot="21283523">
            <a:off x="8473526" y="5118838"/>
            <a:ext cx="2845471" cy="1482948"/>
          </a:xfrm>
          <a:prstGeom prst="roundRect">
            <a:avLst>
              <a:gd name="adj" fmla="val 10409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  <a:gs pos="2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8" name="直接连接符​​ 11"/>
          <p:cNvCxnSpPr/>
          <p:nvPr/>
        </p:nvCxnSpPr>
        <p:spPr>
          <a:xfrm flipV="1">
            <a:off x="8861537" y="4262110"/>
            <a:ext cx="1377985" cy="91176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​​ 13"/>
          <p:cNvCxnSpPr>
            <a:stCxn id="40" idx="6"/>
          </p:cNvCxnSpPr>
          <p:nvPr/>
        </p:nvCxnSpPr>
        <p:spPr>
          <a:xfrm>
            <a:off x="10455855" y="4302897"/>
            <a:ext cx="373197" cy="68944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​​ 4"/>
          <p:cNvSpPr/>
          <p:nvPr/>
        </p:nvSpPr>
        <p:spPr>
          <a:xfrm>
            <a:off x="10184559" y="4166595"/>
            <a:ext cx="271296" cy="27128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  <a:gs pos="20000">
                <a:schemeClr val="bg1">
                  <a:lumMod val="85000"/>
                </a:schemeClr>
              </a:gs>
            </a:gsLst>
            <a:lin ang="5400000" scaled="0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同侧圆角矩形 40"/>
          <p:cNvSpPr/>
          <p:nvPr/>
        </p:nvSpPr>
        <p:spPr>
          <a:xfrm rot="21295192">
            <a:off x="8437823" y="5127390"/>
            <a:ext cx="2834428" cy="719835"/>
          </a:xfrm>
          <a:prstGeom prst="round2SameRect">
            <a:avLst/>
          </a:prstGeom>
          <a:gradFill flip="none" rotWithShape="1">
            <a:gsLst>
              <a:gs pos="52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48000">
                <a:schemeClr val="bg1">
                  <a:lumMod val="96000"/>
                </a:schemeClr>
              </a:gs>
            </a:gsLst>
            <a:lin ang="46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圆角矩形​​ 3"/>
          <p:cNvSpPr/>
          <p:nvPr/>
        </p:nvSpPr>
        <p:spPr>
          <a:xfrm rot="21283523">
            <a:off x="8620423" y="5248589"/>
            <a:ext cx="2585682" cy="1218823"/>
          </a:xfrm>
          <a:prstGeom prst="roundRect">
            <a:avLst>
              <a:gd name="adj" fmla="val 7418"/>
            </a:avLst>
          </a:prstGeom>
          <a:solidFill>
            <a:srgbClr val="8CADAE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134" y="2091341"/>
            <a:ext cx="121920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53463" y="1227123"/>
            <a:ext cx="3659010" cy="50226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95" y="1380795"/>
            <a:ext cx="4718178" cy="2343309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 rot="21278080">
            <a:off x="8902221" y="5399584"/>
            <a:ext cx="2122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Don’t </a:t>
            </a: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Microsoft YaHei UI" panose="020B0503020204020204" pitchFamily="34" charset="-122"/>
              </a:rPr>
              <a:t>repeat yourself</a:t>
            </a:r>
            <a:endParaRPr lang="zh-CN" altLang="en-US" sz="1600" u="sng" dirty="0">
              <a:solidFill>
                <a:schemeClr val="bg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822343" y="2148991"/>
            <a:ext cx="3235873" cy="405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354033" y="676889"/>
            <a:ext cx="1037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Before</a:t>
            </a:r>
            <a:endParaRPr lang="zh-CN" altLang="en-US" sz="1400" b="1" u="sng" dirty="0">
              <a:solidFill>
                <a:srgbClr val="C0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221695" y="676889"/>
            <a:ext cx="849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After</a:t>
            </a:r>
            <a:endParaRPr lang="zh-CN" altLang="en-US" sz="1400" b="1" u="sng" dirty="0">
              <a:solidFill>
                <a:srgbClr val="C00000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442124" y="3200179"/>
            <a:ext cx="2892945" cy="449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7680" y="166308"/>
            <a:ext cx="3153427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</a:t>
            </a:r>
            <a:r>
              <a:rPr lang="zh-CN" altLang="en-US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lang="en-US" altLang="zh-CN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6" grpId="0"/>
      <p:bldP spid="47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67680" y="166308"/>
            <a:ext cx="2993127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</a:t>
            </a:r>
            <a:r>
              <a:rPr lang="zh-CN" altLang="en-US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多线程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40820" y="1208664"/>
            <a:ext cx="51710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当“我”在代码中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ae1db8a875e24345bfab6610b3fd1000_tplv-obj_400_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815" y="1910810"/>
            <a:ext cx="5079365" cy="281876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782832" y="5004662"/>
            <a:ext cx="3822549" cy="720000"/>
            <a:chOff x="4089718" y="5004662"/>
            <a:chExt cx="3822549" cy="720000"/>
          </a:xfrm>
        </p:grpSpPr>
        <p:sp>
          <p:nvSpPr>
            <p:cNvPr id="5" name="文本框 4"/>
            <p:cNvSpPr txBox="1"/>
            <p:nvPr/>
          </p:nvSpPr>
          <p:spPr>
            <a:xfrm>
              <a:off x="4859916" y="5124179"/>
              <a:ext cx="3052351" cy="4749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 smtClean="0">
                  <a:solidFill>
                    <a:srgbClr val="31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慎重处理共享数据</a:t>
              </a:r>
              <a:endParaRPr lang="zh-CN" altLang="en-US" sz="2400" dirty="0">
                <a:solidFill>
                  <a:srgbClr val="31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9718" y="5004662"/>
              <a:ext cx="720000" cy="72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787943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</a:t>
            </a:r>
            <a:r>
              <a:rPr lang="zh-CN" altLang="en-US" sz="1600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: 圆角 2"/>
          <p:cNvSpPr/>
          <p:nvPr/>
        </p:nvSpPr>
        <p:spPr>
          <a:xfrm rot="2700000">
            <a:off x="4647222" y="2119920"/>
            <a:ext cx="2897556" cy="289755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: 圆角 17"/>
          <p:cNvSpPr/>
          <p:nvPr/>
        </p:nvSpPr>
        <p:spPr>
          <a:xfrm>
            <a:off x="4864683" y="2268476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: 圆角 18"/>
          <p:cNvSpPr/>
          <p:nvPr/>
        </p:nvSpPr>
        <p:spPr>
          <a:xfrm>
            <a:off x="6810315" y="2268476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3" name="矩形: 圆角 19"/>
          <p:cNvSpPr/>
          <p:nvPr/>
        </p:nvSpPr>
        <p:spPr>
          <a:xfrm>
            <a:off x="4864683" y="4351919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4" name="矩形: 圆角 20"/>
          <p:cNvSpPr/>
          <p:nvPr/>
        </p:nvSpPr>
        <p:spPr>
          <a:xfrm>
            <a:off x="6810315" y="4351919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2" name="矩形: 圆角 33"/>
          <p:cNvSpPr/>
          <p:nvPr/>
        </p:nvSpPr>
        <p:spPr>
          <a:xfrm rot="2700000">
            <a:off x="5179447" y="2652145"/>
            <a:ext cx="1833106" cy="1833106"/>
          </a:xfrm>
          <a:prstGeom prst="roundRect">
            <a:avLst/>
          </a:prstGeom>
          <a:blipFill dpi="0" rotWithShape="0">
            <a:blip r:embed="rId3" cstate="screen"/>
            <a:srcRect/>
            <a:stretch>
              <a:fillRect/>
            </a:stretch>
          </a:blip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3905" y="4037038"/>
            <a:ext cx="1865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异常处理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9191" y="4198195"/>
            <a:ext cx="413122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异常≠返回码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不要混搭异常块与正常代码块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异常的处理和详细记录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4140" y="921950"/>
            <a:ext cx="1832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类的结构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614" y="1108329"/>
            <a:ext cx="377292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内容有序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控制篇幅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对外暴露行为，隐藏内部数据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32873" y="944813"/>
            <a:ext cx="1865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单元测试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19177" y="1111627"/>
            <a:ext cx="37729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能让你对设计和架构的改动没有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顾虑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保持测试代码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整洁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测试驱动开发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3265" y="4064610"/>
            <a:ext cx="1865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其他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59569" y="4231424"/>
            <a:ext cx="377292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边界：适配层，与第三方代码的交互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i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  <a:r>
              <a:rPr lang="zh-CN" altLang="en-US" i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此处省略若干字</a:t>
            </a:r>
            <a:r>
              <a:rPr lang="en-US" altLang="zh-CN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  <a:r>
              <a:rPr lang="en-US" altLang="zh-CN" i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endParaRPr lang="en-US" altLang="zh-CN" i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309640" y="275434"/>
            <a:ext cx="1415848" cy="373378"/>
          </a:xfrm>
          <a:prstGeom prst="rect">
            <a:avLst/>
          </a:prstGeom>
        </p:spPr>
      </p:pic>
      <p:sp>
        <p:nvSpPr>
          <p:cNvPr id="14" name="标题 5"/>
          <p:cNvSpPr txBox="1"/>
          <p:nvPr/>
        </p:nvSpPr>
        <p:spPr>
          <a:xfrm>
            <a:off x="561858" y="176919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525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课前调研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893815" y="1532141"/>
            <a:ext cx="3768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了解下大家的“码龄”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395" y="1378996"/>
            <a:ext cx="1219200" cy="1219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779" y="2690794"/>
            <a:ext cx="9482441" cy="30564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93815" y="2081390"/>
            <a:ext cx="424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代码写多了会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秃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吗，变强必须变</a:t>
            </a:r>
            <a:r>
              <a:rPr lang="zh-CN" altLang="en-US" sz="2000" b="1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秃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8"/>
    </mc:Choice>
    <mc:Fallback xmlns="">
      <p:transition spd="slow" advTm="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5912" y="2543291"/>
            <a:ext cx="296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 smtClean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课间休息</a:t>
            </a:r>
            <a:endParaRPr lang="zh-CN" altLang="en-US" sz="5400" b="1" dirty="0">
              <a:solidFill>
                <a:srgbClr val="3563A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89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377574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9955" y="1162751"/>
            <a:ext cx="10475356" cy="66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设计模式  </a:t>
            </a:r>
            <a:r>
              <a:rPr lang="zh-CN" altLang="en-US" sz="2000" u="sng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Patterns</a:t>
            </a:r>
            <a:endParaRPr lang="en-US" altLang="zh-CN" sz="2800" u="sng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9955" y="1916066"/>
            <a:ext cx="6924634" cy="7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发展历程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9955" y="2644758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Christopher Alexander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建筑学家，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《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建筑模式语言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GOF(Gang </a:t>
            </a:r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Four)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20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1990s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引入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到</a:t>
            </a:r>
            <a:r>
              <a:rPr lang="zh-CN" altLang="en-US" u="sng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软件工程领域</a:t>
            </a:r>
            <a:endParaRPr lang="en-US" altLang="zh-CN" u="sng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《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设计模式，可复用面向对象软件的基础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》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种经典模式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13" y="1659472"/>
            <a:ext cx="4114800" cy="29527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6814159" y="4640463"/>
            <a:ext cx="4279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B4B4B"/>
                </a:solidFill>
                <a:latin typeface="Verdana" panose="020B0604030504040204" pitchFamily="34" charset="0"/>
              </a:rPr>
              <a:t>Erich Gamma</a:t>
            </a:r>
            <a:r>
              <a:rPr lang="zh-CN" altLang="en-US" dirty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b="1" dirty="0">
                <a:solidFill>
                  <a:srgbClr val="4B4B4B"/>
                </a:solidFill>
                <a:latin typeface="Verdana" panose="020B0604030504040204" pitchFamily="34" charset="0"/>
              </a:rPr>
              <a:t>Richard </a:t>
            </a:r>
            <a:r>
              <a:rPr lang="en-US" altLang="zh-CN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Helm</a:t>
            </a:r>
            <a:r>
              <a:rPr lang="zh-CN" altLang="en-US" dirty="0" smtClean="0">
                <a:solidFill>
                  <a:srgbClr val="4B4B4B"/>
                </a:solidFill>
                <a:latin typeface="Verdana" panose="020B0604030504040204" pitchFamily="34" charset="0"/>
              </a:rPr>
              <a:t>，</a:t>
            </a:r>
            <a:r>
              <a:rPr lang="en-US" altLang="zh-CN" b="1" dirty="0" smtClean="0">
                <a:solidFill>
                  <a:srgbClr val="4B4B4B"/>
                </a:solidFill>
                <a:latin typeface="Verdana" panose="020B0604030504040204" pitchFamily="34" charset="0"/>
              </a:rPr>
              <a:t>Ralph </a:t>
            </a:r>
            <a:r>
              <a:rPr lang="en-US" altLang="zh-CN" b="1" dirty="0">
                <a:solidFill>
                  <a:srgbClr val="4B4B4B"/>
                </a:solidFill>
                <a:latin typeface="Verdana" panose="020B0604030504040204" pitchFamily="34" charset="0"/>
              </a:rPr>
              <a:t>Johnson</a:t>
            </a:r>
            <a:r>
              <a:rPr lang="zh-CN" altLang="en-US" dirty="0">
                <a:solidFill>
                  <a:srgbClr val="4B4B4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b="1" dirty="0">
                <a:solidFill>
                  <a:srgbClr val="4B4B4B"/>
                </a:solidFill>
                <a:latin typeface="Verdana" panose="020B0604030504040204" pitchFamily="34" charset="0"/>
              </a:rPr>
              <a:t>John </a:t>
            </a:r>
            <a:r>
              <a:rPr lang="en-US" altLang="zh-CN" b="1" dirty="0" err="1">
                <a:solidFill>
                  <a:srgbClr val="4B4B4B"/>
                </a:solidFill>
                <a:latin typeface="Verdana" panose="020B0604030504040204" pitchFamily="34" charset="0"/>
              </a:rPr>
              <a:t>Vlissides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76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328155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0103" y="5996710"/>
            <a:ext cx="2071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创建</a:t>
            </a:r>
            <a:r>
              <a:rPr lang="zh-CN" altLang="en-US" b="1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型 </a:t>
            </a:r>
            <a:r>
              <a:rPr lang="en-US" altLang="zh-CN" dirty="0" smtClean="0">
                <a:solidFill>
                  <a:srgbClr val="4472C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Creational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8453" y="5996710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结构型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69166" y="5996710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行为型 </a:t>
            </a:r>
            <a:r>
              <a:rPr lang="en-US" altLang="zh-CN" dirty="0" err="1" smtClean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Behavioural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70322" y="1018172"/>
            <a:ext cx="2449275" cy="4694651"/>
            <a:chOff x="255082" y="1521092"/>
            <a:chExt cx="2449275" cy="469465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55082" y="1521092"/>
              <a:ext cx="2449275" cy="4680000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283029" y="1567543"/>
              <a:ext cx="2373085" cy="4648200"/>
            </a:xfrm>
            <a:prstGeom prst="rect">
              <a:avLst/>
            </a:prstGeom>
            <a:noFill/>
            <a:ln w="254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001648" y="1029058"/>
            <a:ext cx="3822177" cy="4680000"/>
            <a:chOff x="2986408" y="1521092"/>
            <a:chExt cx="3822177" cy="4680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2986408" y="1521092"/>
              <a:ext cx="3822177" cy="4680000"/>
              <a:chOff x="3243262" y="1582737"/>
              <a:chExt cx="3822177" cy="5040000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 cstate="email"/>
              <a:stretch>
                <a:fillRect/>
              </a:stretch>
            </p:blipFill>
            <p:spPr>
              <a:xfrm>
                <a:off x="3243262" y="1582737"/>
                <a:ext cx="2603602" cy="5040000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5777714" y="1619650"/>
                <a:ext cx="1287725" cy="1674831"/>
              </a:xfrm>
              <a:prstGeom prst="rect">
                <a:avLst/>
              </a:prstGeom>
            </p:spPr>
          </p:pic>
        </p:grpSp>
        <p:sp>
          <p:nvSpPr>
            <p:cNvPr id="38" name="矩形 37"/>
            <p:cNvSpPr/>
            <p:nvPr/>
          </p:nvSpPr>
          <p:spPr>
            <a:xfrm>
              <a:off x="3048000" y="1567543"/>
              <a:ext cx="3701143" cy="4626428"/>
            </a:xfrm>
            <a:prstGeom prst="rect">
              <a:avLst/>
            </a:prstGeom>
            <a:noFill/>
            <a:ln w="254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80069" y="1029058"/>
            <a:ext cx="4908330" cy="4680000"/>
            <a:chOff x="7064829" y="1521092"/>
            <a:chExt cx="4908330" cy="468000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7068519" y="1521092"/>
              <a:ext cx="4904640" cy="4680000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064829" y="1567543"/>
              <a:ext cx="4855028" cy="4626428"/>
            </a:xfrm>
            <a:prstGeom prst="rect">
              <a:avLst/>
            </a:prstGeom>
            <a:noFill/>
            <a:ln w="25400">
              <a:solidFill>
                <a:srgbClr val="99B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19"/>
          <p:cNvSpPr txBox="1">
            <a:spLocks noChangeArrowheads="1"/>
          </p:cNvSpPr>
          <p:nvPr/>
        </p:nvSpPr>
        <p:spPr bwMode="auto">
          <a:xfrm>
            <a:off x="1518959" y="810684"/>
            <a:ext cx="9292167" cy="64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</a:t>
            </a:r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设计原则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932084" y="4040718"/>
            <a:ext cx="1007533" cy="10075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 bwMode="auto">
          <a:xfrm>
            <a:off x="6949018" y="2343152"/>
            <a:ext cx="1007533" cy="1009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 bwMode="auto">
          <a:xfrm>
            <a:off x="4161367" y="3198284"/>
            <a:ext cx="1009651" cy="10075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 bwMode="auto">
          <a:xfrm>
            <a:off x="5217584" y="1750484"/>
            <a:ext cx="1007533" cy="10075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 rot="16200000">
            <a:off x="5204884" y="3558118"/>
            <a:ext cx="347133" cy="296333"/>
          </a:xfrm>
          <a:prstGeom prst="upArrow">
            <a:avLst>
              <a:gd name="adj1" fmla="val 57862"/>
              <a:gd name="adj2" fmla="val 614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 bwMode="auto">
          <a:xfrm>
            <a:off x="5702300" y="3179234"/>
            <a:ext cx="1007533" cy="1007533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57" name="组合 19"/>
          <p:cNvGrpSpPr/>
          <p:nvPr/>
        </p:nvGrpSpPr>
        <p:grpSpPr bwMode="auto">
          <a:xfrm>
            <a:off x="3361267" y="1767417"/>
            <a:ext cx="1409700" cy="421216"/>
            <a:chOff x="3403600" y="1970870"/>
            <a:chExt cx="1257300" cy="421584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4394715" y="2392454"/>
              <a:ext cx="26618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4394715" y="1970870"/>
              <a:ext cx="0" cy="42158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403600" y="1970870"/>
              <a:ext cx="99111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H="1">
            <a:off x="3361267" y="3740151"/>
            <a:ext cx="615951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7"/>
          <p:cNvSpPr txBox="1"/>
          <p:nvPr/>
        </p:nvSpPr>
        <p:spPr>
          <a:xfrm>
            <a:off x="486889" y="1890184"/>
            <a:ext cx="2730446" cy="115146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单一职责原则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一个类只应承担一种责任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38"/>
          <p:cNvSpPr txBox="1"/>
          <p:nvPr/>
        </p:nvSpPr>
        <p:spPr>
          <a:xfrm>
            <a:off x="604057" y="1512897"/>
            <a:ext cx="2613277" cy="39029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ingle-responsibility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40"/>
          <p:cNvSpPr txBox="1"/>
          <p:nvPr/>
        </p:nvSpPr>
        <p:spPr>
          <a:xfrm>
            <a:off x="1384301" y="3232152"/>
            <a:ext cx="1860551" cy="400049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/>
          <a:p>
            <a:pPr algn="r">
              <a:defRPr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pen-closed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文本框 44"/>
          <p:cNvSpPr txBox="1"/>
          <p:nvPr/>
        </p:nvSpPr>
        <p:spPr>
          <a:xfrm>
            <a:off x="9131301" y="2097618"/>
            <a:ext cx="2637146" cy="42544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</a:rPr>
              <a:t>nterface segregation</a:t>
            </a:r>
            <a:endParaRPr lang="zh-CN" alt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217584" y="4633379"/>
            <a:ext cx="1007533" cy="10075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66" name="组合 33"/>
          <p:cNvGrpSpPr/>
          <p:nvPr/>
        </p:nvGrpSpPr>
        <p:grpSpPr bwMode="auto">
          <a:xfrm flipV="1">
            <a:off x="3361267" y="4997451"/>
            <a:ext cx="1409700" cy="421216"/>
            <a:chOff x="3403600" y="1970870"/>
            <a:chExt cx="1257300" cy="421584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4394715" y="2392454"/>
              <a:ext cx="26618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4394715" y="1970870"/>
              <a:ext cx="0" cy="42158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3403600" y="1970870"/>
              <a:ext cx="99111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81"/>
          <p:cNvSpPr txBox="1"/>
          <p:nvPr/>
        </p:nvSpPr>
        <p:spPr>
          <a:xfrm>
            <a:off x="831273" y="4887385"/>
            <a:ext cx="2413579" cy="425450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algn="r">
              <a:defRPr/>
            </a:pPr>
            <a:r>
              <a:rPr lang="en-US" altLang="zh-CN" sz="2400" b="1" dirty="0" err="1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2000" dirty="0" err="1">
                <a:solidFill>
                  <a:schemeClr val="accent3">
                    <a:lumMod val="75000"/>
                  </a:schemeClr>
                </a:solidFill>
              </a:rPr>
              <a:t>iskov</a:t>
            </a:r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</a:rPr>
              <a:t> substitution</a:t>
            </a:r>
            <a:endParaRPr lang="zh-CN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69" name="组合 39"/>
          <p:cNvGrpSpPr/>
          <p:nvPr/>
        </p:nvGrpSpPr>
        <p:grpSpPr bwMode="auto">
          <a:xfrm flipH="1">
            <a:off x="8049684" y="2436284"/>
            <a:ext cx="965200" cy="421216"/>
            <a:chOff x="3403600" y="1970870"/>
            <a:chExt cx="1257300" cy="421584"/>
          </a:xfrm>
        </p:grpSpPr>
        <p:cxnSp>
          <p:nvCxnSpPr>
            <p:cNvPr id="41" name="直接连接符 40"/>
            <p:cNvCxnSpPr/>
            <p:nvPr/>
          </p:nvCxnSpPr>
          <p:spPr>
            <a:xfrm flipH="1">
              <a:off x="4153568" y="2392454"/>
              <a:ext cx="507332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153568" y="1970870"/>
              <a:ext cx="0" cy="42158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3403600" y="1970870"/>
              <a:ext cx="749968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上箭头 43"/>
          <p:cNvSpPr/>
          <p:nvPr/>
        </p:nvSpPr>
        <p:spPr>
          <a:xfrm rot="20520000">
            <a:off x="5780618" y="2760133"/>
            <a:ext cx="347133" cy="298451"/>
          </a:xfrm>
          <a:prstGeom prst="upArrow">
            <a:avLst>
              <a:gd name="adj1" fmla="val 57862"/>
              <a:gd name="adj2" fmla="val 614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上箭头 44"/>
          <p:cNvSpPr/>
          <p:nvPr/>
        </p:nvSpPr>
        <p:spPr>
          <a:xfrm rot="3240000">
            <a:off x="6689726" y="3055408"/>
            <a:ext cx="347133" cy="298451"/>
          </a:xfrm>
          <a:prstGeom prst="upArrow">
            <a:avLst>
              <a:gd name="adj1" fmla="val 57862"/>
              <a:gd name="adj2" fmla="val 614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上箭头 45"/>
          <p:cNvSpPr/>
          <p:nvPr/>
        </p:nvSpPr>
        <p:spPr>
          <a:xfrm rot="7560000">
            <a:off x="6689726" y="4010025"/>
            <a:ext cx="347133" cy="298451"/>
          </a:xfrm>
          <a:prstGeom prst="upArrow">
            <a:avLst>
              <a:gd name="adj1" fmla="val 57862"/>
              <a:gd name="adj2" fmla="val 614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上箭头 46"/>
          <p:cNvSpPr/>
          <p:nvPr/>
        </p:nvSpPr>
        <p:spPr>
          <a:xfrm rot="11880000">
            <a:off x="5780618" y="4307418"/>
            <a:ext cx="347133" cy="296333"/>
          </a:xfrm>
          <a:prstGeom prst="upArrow">
            <a:avLst>
              <a:gd name="adj1" fmla="val 57862"/>
              <a:gd name="adj2" fmla="val 614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074" name="组合 47"/>
          <p:cNvGrpSpPr/>
          <p:nvPr/>
        </p:nvGrpSpPr>
        <p:grpSpPr bwMode="auto">
          <a:xfrm rot="10800000" flipV="1">
            <a:off x="7416801" y="5113867"/>
            <a:ext cx="1598084" cy="226484"/>
            <a:chOff x="3395663" y="4563384"/>
            <a:chExt cx="1120935" cy="1156713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4515113" y="4552577"/>
              <a:ext cx="0" cy="115670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95"/>
          <p:cNvSpPr txBox="1"/>
          <p:nvPr/>
        </p:nvSpPr>
        <p:spPr>
          <a:xfrm>
            <a:off x="9131300" y="4776259"/>
            <a:ext cx="2637147" cy="4318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ependency Inversion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67680" y="166308"/>
            <a:ext cx="3328155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设计原则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文本框 37"/>
          <p:cNvSpPr txBox="1"/>
          <p:nvPr/>
        </p:nvSpPr>
        <p:spPr>
          <a:xfrm>
            <a:off x="519696" y="3621179"/>
            <a:ext cx="2730446" cy="115146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开闭原则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扩展开放，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修改封闭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5" name="文本框 37"/>
          <p:cNvSpPr txBox="1"/>
          <p:nvPr/>
        </p:nvSpPr>
        <p:spPr>
          <a:xfrm>
            <a:off x="273132" y="5255684"/>
            <a:ext cx="2944202" cy="1057729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里氏置换原则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子类在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任意地方替换基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6" name="文本框 37"/>
          <p:cNvSpPr txBox="1"/>
          <p:nvPr/>
        </p:nvSpPr>
        <p:spPr>
          <a:xfrm>
            <a:off x="9131300" y="5161946"/>
            <a:ext cx="2730446" cy="115146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依赖倒置原则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面向接口编程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文本框 37"/>
          <p:cNvSpPr txBox="1"/>
          <p:nvPr/>
        </p:nvSpPr>
        <p:spPr>
          <a:xfrm>
            <a:off x="9131300" y="2550583"/>
            <a:ext cx="2730446" cy="115146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接口隔离原则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尽量细化拆分接口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891" y="3373582"/>
            <a:ext cx="576000" cy="57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690" y="4869873"/>
            <a:ext cx="522000" cy="52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510" y="2583871"/>
            <a:ext cx="540000" cy="5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037" y="3415146"/>
            <a:ext cx="576000" cy="576000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5532375" y="2023225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54" y="4301837"/>
            <a:ext cx="504000" cy="50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30" grpId="0"/>
      <p:bldP spid="39" grpId="0"/>
      <p:bldP spid="52" grpId="0"/>
      <p:bldP spid="54" grpId="0"/>
      <p:bldP spid="55" grpId="0"/>
      <p:bldP spid="56" grpId="0"/>
      <p:bldP spid="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760615" y="1026818"/>
            <a:ext cx="4480045" cy="20094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0095" y="720116"/>
            <a:ext cx="1718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</a:t>
            </a:r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50095" y="3389187"/>
            <a:ext cx="1718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14" y="4086249"/>
            <a:ext cx="7096125" cy="1590675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图片 9" descr="图片包含 文字&#10;&#10;已生成高可信度的说明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228766" y="-10020"/>
            <a:ext cx="953215" cy="97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2413" y="244127"/>
            <a:ext cx="1718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需求升级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12517" y="1798382"/>
            <a:ext cx="1718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一般</a:t>
            </a:r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663155" y="976368"/>
            <a:ext cx="4640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问题：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如何动态配置按钮与动作？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93052" y="888686"/>
            <a:ext cx="720000" cy="720000"/>
          </a:xfrm>
          <a:prstGeom prst="rect">
            <a:avLst/>
          </a:prstGeom>
        </p:spPr>
      </p:pic>
      <p:pic>
        <p:nvPicPr>
          <p:cNvPr id="10" name="图片 9" descr="图片包含 文字&#10;&#10;已生成高可信度的说明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228766" y="-10020"/>
            <a:ext cx="953215" cy="9732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9354013" y="3177210"/>
            <a:ext cx="2520000" cy="2448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2743200" y="1861131"/>
            <a:ext cx="6048571" cy="4571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2480153" y="4158641"/>
            <a:ext cx="6576165" cy="11022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6959600" y="4229100"/>
            <a:ext cx="1008000" cy="10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6418985" y="855086"/>
            <a:ext cx="3583998" cy="7460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717684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命令模式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39" y="709700"/>
            <a:ext cx="2739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使用模式</a:t>
            </a:r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命令模式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81816" y="1079032"/>
            <a:ext cx="6109151" cy="2179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291450" y="2110530"/>
            <a:ext cx="4510485" cy="326068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7223955" y="1688551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命令的定义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4939" y="3258582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命令的执行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008155" y="2112512"/>
            <a:ext cx="952105" cy="376057"/>
            <a:chOff x="7531527" y="5677752"/>
            <a:chExt cx="1452588" cy="369332"/>
          </a:xfrm>
        </p:grpSpPr>
        <p:sp>
          <p:nvSpPr>
            <p:cNvPr id="15" name="Chevron 12"/>
            <p:cNvSpPr/>
            <p:nvPr/>
          </p:nvSpPr>
          <p:spPr>
            <a:xfrm rot="10800000">
              <a:off x="7531527" y="5677752"/>
              <a:ext cx="1452588" cy="369331"/>
            </a:xfrm>
            <a:prstGeom prst="chevron">
              <a:avLst/>
            </a:prstGeom>
            <a:solidFill>
              <a:srgbClr val="0F98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Lato Regular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703823" y="567775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接口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994299" y="3472293"/>
            <a:ext cx="1183846" cy="376057"/>
            <a:chOff x="7531527" y="5677752"/>
            <a:chExt cx="1452588" cy="369331"/>
          </a:xfrm>
        </p:grpSpPr>
        <p:sp>
          <p:nvSpPr>
            <p:cNvPr id="18" name="Chevron 12"/>
            <p:cNvSpPr/>
            <p:nvPr/>
          </p:nvSpPr>
          <p:spPr>
            <a:xfrm rot="10800000">
              <a:off x="7531527" y="5677752"/>
              <a:ext cx="1452588" cy="369331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Lato Regular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12339" y="5710857"/>
              <a:ext cx="1220861" cy="332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实现类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952804" y="4834054"/>
            <a:ext cx="1183846" cy="382545"/>
            <a:chOff x="7531527" y="5677752"/>
            <a:chExt cx="1452588" cy="375703"/>
          </a:xfrm>
        </p:grpSpPr>
        <p:sp>
          <p:nvSpPr>
            <p:cNvPr id="24" name="Chevron 12"/>
            <p:cNvSpPr/>
            <p:nvPr/>
          </p:nvSpPr>
          <p:spPr>
            <a:xfrm rot="10800000">
              <a:off x="7531527" y="5677752"/>
              <a:ext cx="1452588" cy="369331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Lato Regular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732080" y="5720955"/>
              <a:ext cx="1220861" cy="3325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实现类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91736" y="3611942"/>
            <a:ext cx="5320757" cy="314584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grpSp>
        <p:nvGrpSpPr>
          <p:cNvPr id="26" name="组合 25"/>
          <p:cNvGrpSpPr/>
          <p:nvPr/>
        </p:nvGrpSpPr>
        <p:grpSpPr>
          <a:xfrm>
            <a:off x="4399113" y="4523592"/>
            <a:ext cx="1888950" cy="424193"/>
            <a:chOff x="7531523" y="5677751"/>
            <a:chExt cx="1902993" cy="385491"/>
          </a:xfrm>
        </p:grpSpPr>
        <p:sp>
          <p:nvSpPr>
            <p:cNvPr id="27" name="Chevron 12"/>
            <p:cNvSpPr/>
            <p:nvPr/>
          </p:nvSpPr>
          <p:spPr>
            <a:xfrm rot="10800000">
              <a:off x="7531523" y="5677751"/>
              <a:ext cx="1902993" cy="385491"/>
            </a:xfrm>
            <a:prstGeom prst="chevron">
              <a:avLst/>
            </a:prstGeom>
            <a:solidFill>
              <a:srgbClr val="0F98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Lato Regular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703822" y="5677752"/>
              <a:ext cx="1581329" cy="335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面向接口</a:t>
              </a:r>
              <a:r>
                <a:rPr lang="zh-CN" altLang="en-US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编程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717684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命令模式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1171575"/>
            <a:ext cx="6000750" cy="3524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1200" y="833735"/>
            <a:ext cx="4025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行为型设计模式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封装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请求为命令，传给调用者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者寻找合适对象，将命令传给对象执行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7680" y="2780214"/>
            <a:ext cx="376272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角色</a:t>
            </a:r>
            <a:endParaRPr lang="en-US" altLang="zh-CN" sz="2000" b="1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(Invoker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接受者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(Receiver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执行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命令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(Command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封装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91200" y="4959747"/>
            <a:ext cx="43688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缺点</a:t>
            </a:r>
            <a:endParaRPr lang="en-US" altLang="zh-CN" sz="2000" b="1" dirty="0">
              <a:solidFill>
                <a:srgbClr val="333333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代码复杂度，维护过多的具体命令类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3900" y="4959747"/>
            <a:ext cx="47879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000" b="1" dirty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优点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单一职责：解耦行为的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  <a:p>
            <a:pPr marL="285750" indent="-285750" latinLnBrk="1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开闭原则：便于扩展新命令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45110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1951" y="267864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242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需要取一个有意义的变量名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 flipV="1">
            <a:off x="789140" y="1515649"/>
            <a:ext cx="12526" cy="4320000"/>
          </a:xfrm>
          <a:prstGeom prst="line">
            <a:avLst/>
          </a:prstGeom>
          <a:noFill/>
          <a:ln w="3175" cap="flat">
            <a:solidFill>
              <a:srgbClr val="D4DEE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12" name="Oval 8"/>
          <p:cNvSpPr>
            <a:spLocks noChangeAspect="1" noChangeArrowheads="1"/>
          </p:cNvSpPr>
          <p:nvPr/>
        </p:nvSpPr>
        <p:spPr bwMode="auto">
          <a:xfrm>
            <a:off x="691193" y="1759324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13" name="Oval 8"/>
          <p:cNvSpPr>
            <a:spLocks noChangeAspect="1" noChangeArrowheads="1"/>
          </p:cNvSpPr>
          <p:nvPr/>
        </p:nvSpPr>
        <p:spPr bwMode="auto">
          <a:xfrm>
            <a:off x="693280" y="2788546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14" name="矩形 13"/>
          <p:cNvSpPr/>
          <p:nvPr/>
        </p:nvSpPr>
        <p:spPr>
          <a:xfrm>
            <a:off x="1061951" y="3853858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24242"/>
                </a:solidFill>
                <a:latin typeface="+mj-lt"/>
              </a:rPr>
              <a:t>Magic </a:t>
            </a:r>
            <a:r>
              <a:rPr lang="en-US" altLang="zh-CN" dirty="0" smtClean="0">
                <a:solidFill>
                  <a:srgbClr val="424242"/>
                </a:solidFill>
                <a:latin typeface="+mj-lt"/>
              </a:rPr>
              <a:t>number</a:t>
            </a:r>
            <a:endParaRPr lang="zh-CN" altLang="en-US" dirty="0">
              <a:latin typeface="+mj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68" y="1676270"/>
            <a:ext cx="8001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68" y="3059110"/>
            <a:ext cx="1162050" cy="381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68" y="4747093"/>
            <a:ext cx="2686050" cy="790575"/>
          </a:xfrm>
          <a:prstGeom prst="rect">
            <a:avLst/>
          </a:prstGeom>
        </p:spPr>
      </p:pic>
      <p:sp>
        <p:nvSpPr>
          <p:cNvPr id="18" name="Oval 8"/>
          <p:cNvSpPr>
            <a:spLocks noChangeAspect="1" noChangeArrowheads="1"/>
          </p:cNvSpPr>
          <p:nvPr/>
        </p:nvSpPr>
        <p:spPr bwMode="auto">
          <a:xfrm>
            <a:off x="695367" y="3955554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19" name="矩形 18"/>
          <p:cNvSpPr/>
          <p:nvPr/>
        </p:nvSpPr>
        <p:spPr>
          <a:xfrm>
            <a:off x="1061951" y="427981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242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常量类管理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Pentagon 4"/>
          <p:cNvSpPr>
            <a:spLocks noChangeArrowheads="1"/>
          </p:cNvSpPr>
          <p:nvPr/>
        </p:nvSpPr>
        <p:spPr bwMode="auto">
          <a:xfrm>
            <a:off x="538619" y="951978"/>
            <a:ext cx="1177447" cy="513567"/>
          </a:xfrm>
          <a:prstGeom prst="homePlate">
            <a:avLst>
              <a:gd name="adj" fmla="val 4999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/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H="1" flipV="1">
            <a:off x="4974920" y="941538"/>
            <a:ext cx="28880" cy="5598961"/>
          </a:xfrm>
          <a:prstGeom prst="line">
            <a:avLst/>
          </a:prstGeom>
          <a:noFill/>
          <a:ln w="3175" cap="flat">
            <a:solidFill>
              <a:srgbClr val="D4DEE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33" name="Oval 8"/>
          <p:cNvSpPr>
            <a:spLocks noChangeAspect="1" noChangeArrowheads="1"/>
          </p:cNvSpPr>
          <p:nvPr/>
        </p:nvSpPr>
        <p:spPr bwMode="auto">
          <a:xfrm>
            <a:off x="4876973" y="1097532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34" name="Oval 8"/>
          <p:cNvSpPr>
            <a:spLocks noChangeAspect="1" noChangeArrowheads="1"/>
          </p:cNvSpPr>
          <p:nvPr/>
        </p:nvSpPr>
        <p:spPr bwMode="auto">
          <a:xfrm>
            <a:off x="4879060" y="2627794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sp>
        <p:nvSpPr>
          <p:cNvPr id="35" name="Oval 8"/>
          <p:cNvSpPr>
            <a:spLocks noChangeAspect="1" noChangeArrowheads="1"/>
          </p:cNvSpPr>
          <p:nvPr/>
        </p:nvSpPr>
        <p:spPr bwMode="auto">
          <a:xfrm>
            <a:off x="4893847" y="5363511"/>
            <a:ext cx="213357" cy="214547"/>
          </a:xfrm>
          <a:prstGeom prst="ellipse">
            <a:avLst/>
          </a:prstGeom>
          <a:solidFill>
            <a:srgbClr val="D4DE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7418" tIns="38709" rIns="77418" bIns="38709" numCol="1" anchor="t" anchorCtr="0" compatLnSpc="1"/>
          <a:lstStyle/>
          <a:p>
            <a:endParaRPr lang="zh-CN" altLang="en-US" sz="1525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073" y="1365766"/>
            <a:ext cx="5667375" cy="81915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341454" y="974289"/>
            <a:ext cx="4468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242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来</a:t>
            </a:r>
            <a:r>
              <a:rPr lang="zh-CN" altLang="en-US" dirty="0" smtClean="0">
                <a:solidFill>
                  <a:srgbClr val="4242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点</a:t>
            </a:r>
            <a:r>
              <a:rPr lang="en-US" altLang="zh-CN" dirty="0" smtClean="0">
                <a:solidFill>
                  <a:srgbClr val="424242"/>
                </a:solidFill>
                <a:latin typeface="+mj-lt"/>
                <a:ea typeface="Microsoft YaHei UI" panose="020B0503020204020204" pitchFamily="34" charset="-122"/>
              </a:rPr>
              <a:t>Design Pattern</a:t>
            </a:r>
            <a:r>
              <a:rPr lang="zh-CN" altLang="en-US" dirty="0" smtClean="0">
                <a:solidFill>
                  <a:srgbClr val="424242"/>
                </a:solidFill>
                <a:latin typeface="+mj-lt"/>
                <a:ea typeface="Microsoft YaHei UI" panose="020B0503020204020204" pitchFamily="34" charset="-122"/>
              </a:rPr>
              <a:t>，比如</a:t>
            </a:r>
            <a:r>
              <a:rPr lang="en-US" altLang="zh-CN" dirty="0" smtClean="0">
                <a:solidFill>
                  <a:srgbClr val="424242"/>
                </a:solidFill>
                <a:latin typeface="+mj-lt"/>
                <a:ea typeface="Microsoft YaHei UI" panose="020B0503020204020204" pitchFamily="34" charset="-122"/>
              </a:rPr>
              <a:t>Factory</a:t>
            </a:r>
            <a:r>
              <a:rPr lang="zh-CN" altLang="en-US" dirty="0" smtClean="0">
                <a:solidFill>
                  <a:srgbClr val="424242"/>
                </a:solidFill>
                <a:latin typeface="+mj-lt"/>
                <a:ea typeface="Microsoft YaHei UI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424242"/>
                </a:solidFill>
                <a:latin typeface="+mj-lt"/>
                <a:ea typeface="Microsoft YaHei UI" panose="020B0503020204020204" pitchFamily="34" charset="-122"/>
              </a:rPr>
              <a:t>Singleton</a:t>
            </a:r>
            <a:endParaRPr lang="zh-CN" altLang="en-US" dirty="0">
              <a:latin typeface="+mj-lt"/>
              <a:ea typeface="Microsoft YaHei UI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297073" y="3011045"/>
            <a:ext cx="6523283" cy="173609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341454" y="257322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2424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考虑整体类结构，面向对象编程</a:t>
            </a:r>
            <a:endParaRPr lang="zh-CN" altLang="en-US" dirty="0">
              <a:latin typeface="+mj-lt"/>
              <a:ea typeface="Microsoft YaHei UI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179" y="5329267"/>
            <a:ext cx="3619500" cy="31432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219921" y="5288686"/>
            <a:ext cx="2739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其实，我们只是想要</a:t>
            </a:r>
            <a:r>
              <a:rPr lang="en-US" altLang="zh-CN" sz="2000" b="1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</a:t>
            </a:r>
            <a:endParaRPr lang="zh-CN" altLang="en-US" sz="2000" b="1" dirty="0">
              <a:solidFill>
                <a:srgbClr val="0070C0"/>
              </a:solidFill>
              <a:latin typeface="+mj-lt"/>
              <a:ea typeface="Microsoft YaHei UI" panose="020B0503020204020204" pitchFamily="34" charset="-122"/>
            </a:endParaRPr>
          </a:p>
        </p:txBody>
      </p:sp>
      <p:sp>
        <p:nvSpPr>
          <p:cNvPr id="48" name="Pentagon 42"/>
          <p:cNvSpPr/>
          <p:nvPr/>
        </p:nvSpPr>
        <p:spPr bwMode="auto">
          <a:xfrm rot="10800000">
            <a:off x="5056137" y="6055527"/>
            <a:ext cx="1177200" cy="514800"/>
          </a:xfrm>
          <a:prstGeom prst="homePlate">
            <a:avLst/>
          </a:prstGeom>
          <a:solidFill>
            <a:srgbClr val="C00000"/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spAutoFit/>
          </a:bodyPr>
          <a:lstStyle/>
          <a:p>
            <a:pPr algn="ctr" eaLnBrk="1">
              <a:defRPr/>
            </a:pPr>
            <a:endParaRPr lang="en-US" altLang="en-US"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0" name="TextBox 46"/>
          <p:cNvSpPr txBox="1">
            <a:spLocks noChangeArrowheads="1"/>
          </p:cNvSpPr>
          <p:nvPr/>
        </p:nvSpPr>
        <p:spPr bwMode="auto">
          <a:xfrm>
            <a:off x="18602" y="965495"/>
            <a:ext cx="1441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eaLnBrk="1"/>
            <a:r>
              <a:rPr lang="en-US" altLang="en-US" sz="2400" b="0" dirty="0" smtClean="0">
                <a:solidFill>
                  <a:schemeClr val="bg1"/>
                </a:solidFill>
                <a:latin typeface="Impact" panose="020B0806030902050204" pitchFamily="34" charset="0"/>
              </a:rPr>
              <a:t>Start</a:t>
            </a:r>
            <a:endParaRPr lang="en-US" altLang="en-US" sz="24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TextBox 46"/>
          <p:cNvSpPr txBox="1">
            <a:spLocks noChangeArrowheads="1"/>
          </p:cNvSpPr>
          <p:nvPr/>
        </p:nvSpPr>
        <p:spPr bwMode="auto">
          <a:xfrm>
            <a:off x="4755528" y="6078202"/>
            <a:ext cx="1441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eaLnBrk="1"/>
            <a:r>
              <a:rPr lang="en-US" altLang="en-US" sz="2400" b="0" dirty="0" smtClean="0">
                <a:solidFill>
                  <a:schemeClr val="bg1"/>
                </a:solidFill>
                <a:latin typeface="Impact" panose="020B0806030902050204" pitchFamily="34" charset="0"/>
              </a:rPr>
              <a:t>Finish</a:t>
            </a:r>
            <a:endParaRPr lang="en-US" altLang="en-US" sz="24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7793" y="6056243"/>
            <a:ext cx="1563756" cy="5035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过度设计</a:t>
            </a:r>
            <a:endParaRPr lang="zh-CN" altLang="en-US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  <p:bldP spid="38" grpId="0"/>
      <p:bldP spid="40" grpId="0"/>
      <p:bldP spid="4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288893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重构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6962" y="1027575"/>
            <a:ext cx="9505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重构</a:t>
            </a:r>
            <a:r>
              <a:rPr lang="en-US" altLang="zh-CN" dirty="0">
                <a:solidFill>
                  <a:srgbClr val="4A4A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(refactoring</a:t>
            </a:r>
            <a:r>
              <a:rPr lang="en-US" altLang="zh-CN" sz="2000" dirty="0" smtClean="0">
                <a:solidFill>
                  <a:srgbClr val="4A4A4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 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不改变软件可观察行为的前提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下，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对软件内部结构的一种调整</a:t>
            </a:r>
          </a:p>
        </p:txBody>
      </p:sp>
      <p:sp>
        <p:nvSpPr>
          <p:cNvPr id="13" name="矩形 12"/>
          <p:cNvSpPr/>
          <p:nvPr/>
        </p:nvSpPr>
        <p:spPr>
          <a:xfrm>
            <a:off x="847721" y="1764127"/>
            <a:ext cx="326707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准备工作</a:t>
            </a:r>
            <a:endParaRPr lang="en-US" altLang="zh-CN" sz="24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破坏性及影响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范围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清晰的文档说明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可测试性及各种测试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0421" y="3823827"/>
            <a:ext cx="3452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时机</a:t>
            </a:r>
            <a:endParaRPr lang="en-US" altLang="zh-CN" sz="24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更新功能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修改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Bug</a:t>
            </a: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代码评审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2" name="Picture 4" descr="Image tit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0695" y="2291853"/>
            <a:ext cx="61531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698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10309640" y="275434"/>
            <a:ext cx="1415848" cy="373378"/>
          </a:xfrm>
          <a:prstGeom prst="rect">
            <a:avLst/>
          </a:prstGeom>
        </p:spPr>
      </p:pic>
      <p:sp>
        <p:nvSpPr>
          <p:cNvPr id="14" name="标题 5"/>
          <p:cNvSpPr txBox="1"/>
          <p:nvPr/>
        </p:nvSpPr>
        <p:spPr>
          <a:xfrm>
            <a:off x="561858" y="176919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525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课程目标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88274" y="979358"/>
            <a:ext cx="5387868" cy="5878642"/>
            <a:chOff x="6266823" y="727883"/>
            <a:chExt cx="5509319" cy="6130117"/>
          </a:xfrm>
        </p:grpSpPr>
        <p:sp>
          <p:nvSpPr>
            <p:cNvPr id="46" name="椭圆 45"/>
            <p:cNvSpPr/>
            <p:nvPr/>
          </p:nvSpPr>
          <p:spPr>
            <a:xfrm>
              <a:off x="7033572" y="1188086"/>
              <a:ext cx="384492" cy="384492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8807429" y="727883"/>
              <a:ext cx="1141418" cy="1141418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TextBox 22"/>
            <p:cNvSpPr txBox="1"/>
            <p:nvPr/>
          </p:nvSpPr>
          <p:spPr>
            <a:xfrm>
              <a:off x="9930386" y="1236899"/>
              <a:ext cx="1141418" cy="1141418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C++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TextBox 23"/>
            <p:cNvSpPr txBox="1"/>
            <p:nvPr/>
          </p:nvSpPr>
          <p:spPr>
            <a:xfrm>
              <a:off x="10634724" y="2243763"/>
              <a:ext cx="1141418" cy="1141418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TextBox 24"/>
            <p:cNvSpPr txBox="1"/>
            <p:nvPr/>
          </p:nvSpPr>
          <p:spPr>
            <a:xfrm>
              <a:off x="10573468" y="3485657"/>
              <a:ext cx="1141418" cy="1141418"/>
            </a:xfrm>
            <a:prstGeom prst="ellipse">
              <a:avLst/>
            </a:prstGeom>
            <a:solidFill>
              <a:srgbClr val="92D05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TextBox 25"/>
            <p:cNvSpPr txBox="1"/>
            <p:nvPr/>
          </p:nvSpPr>
          <p:spPr>
            <a:xfrm>
              <a:off x="9967609" y="4551274"/>
              <a:ext cx="1141418" cy="1141418"/>
            </a:xfrm>
            <a:prstGeom prst="ellipse">
              <a:avLst/>
            </a:prstGeom>
            <a:solidFill>
              <a:schemeClr val="accent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TextBox 27"/>
            <p:cNvSpPr txBox="1"/>
            <p:nvPr/>
          </p:nvSpPr>
          <p:spPr>
            <a:xfrm flipH="1">
              <a:off x="7554468" y="873966"/>
              <a:ext cx="1141418" cy="1141418"/>
            </a:xfrm>
            <a:prstGeom prst="ellipse">
              <a:avLst/>
            </a:prstGeom>
            <a:solidFill>
              <a:srgbClr val="92D05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TextBox 32"/>
            <p:cNvSpPr txBox="1"/>
            <p:nvPr/>
          </p:nvSpPr>
          <p:spPr>
            <a:xfrm flipH="1">
              <a:off x="6592195" y="1673054"/>
              <a:ext cx="1141418" cy="1141418"/>
            </a:xfrm>
            <a:prstGeom prst="ellipse">
              <a:avLst/>
            </a:prstGeom>
            <a:solidFill>
              <a:schemeClr val="accent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TextBox 33"/>
            <p:cNvSpPr txBox="1"/>
            <p:nvPr/>
          </p:nvSpPr>
          <p:spPr>
            <a:xfrm flipH="1">
              <a:off x="6266823" y="2914948"/>
              <a:ext cx="1141418" cy="1141418"/>
            </a:xfrm>
            <a:prstGeom prst="ellipse">
              <a:avLst/>
            </a:prstGeom>
            <a:solidFill>
              <a:schemeClr val="accent3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</a:p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script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TextBox 34"/>
            <p:cNvSpPr txBox="1"/>
            <p:nvPr/>
          </p:nvSpPr>
          <p:spPr>
            <a:xfrm flipH="1">
              <a:off x="6608201" y="4118006"/>
              <a:ext cx="1141418" cy="1141418"/>
            </a:xfrm>
            <a:prstGeom prst="ellipse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TextBox 35"/>
            <p:cNvSpPr txBox="1"/>
            <p:nvPr/>
          </p:nvSpPr>
          <p:spPr>
            <a:xfrm flipH="1">
              <a:off x="7608546" y="4857415"/>
              <a:ext cx="1141418" cy="1141418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37"/>
            <p:cNvSpPr/>
            <p:nvPr/>
          </p:nvSpPr>
          <p:spPr bwMode="auto">
            <a:xfrm>
              <a:off x="7611130" y="3072359"/>
              <a:ext cx="2202988" cy="3785641"/>
            </a:xfrm>
            <a:custGeom>
              <a:avLst/>
              <a:gdLst>
                <a:gd name="T0" fmla="*/ 470 w 588"/>
                <a:gd name="T1" fmla="*/ 274 h 1010"/>
                <a:gd name="T2" fmla="*/ 543 w 588"/>
                <a:gd name="T3" fmla="*/ 164 h 1010"/>
                <a:gd name="T4" fmla="*/ 588 w 588"/>
                <a:gd name="T5" fmla="*/ 13 h 1010"/>
                <a:gd name="T6" fmla="*/ 580 w 588"/>
                <a:gd name="T7" fmla="*/ 9 h 1010"/>
                <a:gd name="T8" fmla="*/ 531 w 588"/>
                <a:gd name="T9" fmla="*/ 143 h 1010"/>
                <a:gd name="T10" fmla="*/ 456 w 588"/>
                <a:gd name="T11" fmla="*/ 237 h 1010"/>
                <a:gd name="T12" fmla="*/ 454 w 588"/>
                <a:gd name="T13" fmla="*/ 238 h 1010"/>
                <a:gd name="T14" fmla="*/ 310 w 588"/>
                <a:gd name="T15" fmla="*/ 0 h 1010"/>
                <a:gd name="T16" fmla="*/ 272 w 588"/>
                <a:gd name="T17" fmla="*/ 25 h 1010"/>
                <a:gd name="T18" fmla="*/ 401 w 588"/>
                <a:gd name="T19" fmla="*/ 434 h 1010"/>
                <a:gd name="T20" fmla="*/ 234 w 588"/>
                <a:gd name="T21" fmla="*/ 365 h 1010"/>
                <a:gd name="T22" fmla="*/ 106 w 588"/>
                <a:gd name="T23" fmla="*/ 257 h 1010"/>
                <a:gd name="T24" fmla="*/ 12 w 588"/>
                <a:gd name="T25" fmla="*/ 95 h 1010"/>
                <a:gd name="T26" fmla="*/ 0 w 588"/>
                <a:gd name="T27" fmla="*/ 101 h 1010"/>
                <a:gd name="T28" fmla="*/ 90 w 588"/>
                <a:gd name="T29" fmla="*/ 284 h 1010"/>
                <a:gd name="T30" fmla="*/ 218 w 588"/>
                <a:gd name="T31" fmla="*/ 413 h 1010"/>
                <a:gd name="T32" fmla="*/ 406 w 588"/>
                <a:gd name="T33" fmla="*/ 511 h 1010"/>
                <a:gd name="T34" fmla="*/ 331 w 588"/>
                <a:gd name="T35" fmla="*/ 1010 h 1010"/>
                <a:gd name="T36" fmla="*/ 557 w 588"/>
                <a:gd name="T37" fmla="*/ 1010 h 1010"/>
                <a:gd name="T38" fmla="*/ 546 w 588"/>
                <a:gd name="T39" fmla="*/ 509 h 1010"/>
                <a:gd name="T40" fmla="*/ 470 w 588"/>
                <a:gd name="T41" fmla="*/ 27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8" h="1010">
                  <a:moveTo>
                    <a:pt x="470" y="274"/>
                  </a:moveTo>
                  <a:cubicBezTo>
                    <a:pt x="498" y="243"/>
                    <a:pt x="523" y="207"/>
                    <a:pt x="543" y="164"/>
                  </a:cubicBezTo>
                  <a:cubicBezTo>
                    <a:pt x="564" y="120"/>
                    <a:pt x="581" y="71"/>
                    <a:pt x="588" y="13"/>
                  </a:cubicBezTo>
                  <a:cubicBezTo>
                    <a:pt x="580" y="9"/>
                    <a:pt x="580" y="9"/>
                    <a:pt x="580" y="9"/>
                  </a:cubicBezTo>
                  <a:cubicBezTo>
                    <a:pt x="571" y="60"/>
                    <a:pt x="552" y="106"/>
                    <a:pt x="531" y="143"/>
                  </a:cubicBezTo>
                  <a:cubicBezTo>
                    <a:pt x="509" y="181"/>
                    <a:pt x="483" y="212"/>
                    <a:pt x="456" y="237"/>
                  </a:cubicBezTo>
                  <a:cubicBezTo>
                    <a:pt x="455" y="238"/>
                    <a:pt x="455" y="238"/>
                    <a:pt x="454" y="238"/>
                  </a:cubicBezTo>
                  <a:cubicBezTo>
                    <a:pt x="415" y="153"/>
                    <a:pt x="366" y="73"/>
                    <a:pt x="310" y="0"/>
                  </a:cubicBezTo>
                  <a:cubicBezTo>
                    <a:pt x="272" y="25"/>
                    <a:pt x="272" y="25"/>
                    <a:pt x="272" y="25"/>
                  </a:cubicBezTo>
                  <a:cubicBezTo>
                    <a:pt x="346" y="158"/>
                    <a:pt x="386" y="295"/>
                    <a:pt x="401" y="434"/>
                  </a:cubicBezTo>
                  <a:cubicBezTo>
                    <a:pt x="344" y="419"/>
                    <a:pt x="287" y="397"/>
                    <a:pt x="234" y="365"/>
                  </a:cubicBezTo>
                  <a:cubicBezTo>
                    <a:pt x="188" y="337"/>
                    <a:pt x="145" y="301"/>
                    <a:pt x="106" y="257"/>
                  </a:cubicBezTo>
                  <a:cubicBezTo>
                    <a:pt x="68" y="212"/>
                    <a:pt x="32" y="157"/>
                    <a:pt x="12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8" y="172"/>
                    <a:pt x="52" y="232"/>
                    <a:pt x="90" y="284"/>
                  </a:cubicBezTo>
                  <a:cubicBezTo>
                    <a:pt x="128" y="335"/>
                    <a:pt x="172" y="378"/>
                    <a:pt x="218" y="413"/>
                  </a:cubicBezTo>
                  <a:cubicBezTo>
                    <a:pt x="278" y="457"/>
                    <a:pt x="341" y="489"/>
                    <a:pt x="406" y="511"/>
                  </a:cubicBezTo>
                  <a:cubicBezTo>
                    <a:pt x="412" y="679"/>
                    <a:pt x="383" y="847"/>
                    <a:pt x="331" y="1010"/>
                  </a:cubicBezTo>
                  <a:cubicBezTo>
                    <a:pt x="557" y="1010"/>
                    <a:pt x="557" y="1010"/>
                    <a:pt x="557" y="1010"/>
                  </a:cubicBezTo>
                  <a:cubicBezTo>
                    <a:pt x="583" y="820"/>
                    <a:pt x="587" y="695"/>
                    <a:pt x="546" y="509"/>
                  </a:cubicBezTo>
                  <a:cubicBezTo>
                    <a:pt x="528" y="428"/>
                    <a:pt x="503" y="349"/>
                    <a:pt x="470" y="2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/>
            <a:lstStyle/>
            <a:p>
              <a:endParaRPr lang="id-ID"/>
            </a:p>
          </p:txBody>
        </p:sp>
        <p:sp>
          <p:nvSpPr>
            <p:cNvPr id="58" name="椭圆 57"/>
            <p:cNvSpPr/>
            <p:nvPr/>
          </p:nvSpPr>
          <p:spPr>
            <a:xfrm>
              <a:off x="9097671" y="3165125"/>
              <a:ext cx="454198" cy="45419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1097630" y="1842547"/>
              <a:ext cx="385760" cy="38576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9739356" y="3136065"/>
              <a:ext cx="901926" cy="90192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1115807" y="4632046"/>
              <a:ext cx="491161" cy="491161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7962811" y="3350289"/>
              <a:ext cx="218504" cy="2185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9612957" y="4056366"/>
              <a:ext cx="535168" cy="535168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8019876" y="2174371"/>
              <a:ext cx="818989" cy="818989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8979641" y="2035266"/>
              <a:ext cx="1028611" cy="102861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6423291" y="2687818"/>
              <a:ext cx="255597" cy="255597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8101446" y="3074108"/>
              <a:ext cx="693296" cy="693292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7310748" y="3771082"/>
              <a:ext cx="385760" cy="38576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7935321" y="3857283"/>
              <a:ext cx="926090" cy="926090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7515743" y="2804945"/>
              <a:ext cx="508323" cy="50832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0024549" y="1049154"/>
              <a:ext cx="218504" cy="2185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0216650" y="2720825"/>
              <a:ext cx="333015" cy="33301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8434441" y="1974151"/>
              <a:ext cx="508312" cy="508312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9697904" y="4812029"/>
              <a:ext cx="218504" cy="2185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9964302" y="4128125"/>
              <a:ext cx="333015" cy="33301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8789768" y="5123207"/>
              <a:ext cx="508312" cy="508312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890100" y="1259216"/>
            <a:ext cx="4102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</a:t>
            </a:r>
            <a:r>
              <a:rPr lang="en-US" altLang="zh-CN" sz="28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小时的课程</a:t>
            </a:r>
            <a:endParaRPr lang="zh-CN" altLang="en-US" sz="28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>
            <p:custDataLst>
              <p:tags r:id="rId1"/>
            </p:custDataLst>
          </p:nvPr>
        </p:nvCxnSpPr>
        <p:spPr>
          <a:xfrm flipH="1" flipV="1">
            <a:off x="984784" y="2119909"/>
            <a:ext cx="4268" cy="4216588"/>
          </a:xfrm>
          <a:prstGeom prst="line">
            <a:avLst/>
          </a:prstGeom>
          <a:ln w="19050"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897771" y="2611356"/>
            <a:ext cx="182555" cy="182555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1" name="椭圆 100"/>
          <p:cNvSpPr/>
          <p:nvPr>
            <p:custDataLst>
              <p:tags r:id="rId3"/>
            </p:custDataLst>
          </p:nvPr>
        </p:nvSpPr>
        <p:spPr>
          <a:xfrm>
            <a:off x="897771" y="3640597"/>
            <a:ext cx="182555" cy="182555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6" name="椭圆 105"/>
          <p:cNvSpPr/>
          <p:nvPr>
            <p:custDataLst>
              <p:tags r:id="rId4"/>
            </p:custDataLst>
          </p:nvPr>
        </p:nvSpPr>
        <p:spPr>
          <a:xfrm>
            <a:off x="897771" y="5543304"/>
            <a:ext cx="182555" cy="182555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318521" y="246073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阐明代码整洁</a:t>
            </a:r>
            <a:r>
              <a:rPr lang="zh-CN" altLang="en-US" sz="24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的原则</a:t>
            </a:r>
            <a:endParaRPr lang="zh-CN" altLang="en-US" sz="240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323130" y="3507471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写出遵循规范，美观优雅的</a:t>
            </a:r>
            <a:r>
              <a:rPr lang="zh-CN" altLang="en-US" sz="240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代码</a:t>
            </a:r>
          </a:p>
        </p:txBody>
      </p:sp>
      <p:sp>
        <p:nvSpPr>
          <p:cNvPr id="113" name="Text Placeholder 33"/>
          <p:cNvSpPr txBox="1"/>
          <p:nvPr/>
        </p:nvSpPr>
        <p:spPr>
          <a:xfrm>
            <a:off x="1311428" y="4445848"/>
            <a:ext cx="49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b="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识别坏代码</a:t>
            </a:r>
            <a:r>
              <a:rPr lang="zh-CN" altLang="en-US" b="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，对代码异味进行修复</a:t>
            </a:r>
            <a:endParaRPr lang="en-AU" altLang="zh-CN" b="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323130" y="5404416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使用</a:t>
            </a:r>
            <a:r>
              <a:rPr lang="zh-CN" altLang="en-US" sz="24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代码分析、评审、测试工具</a:t>
            </a:r>
            <a:endParaRPr lang="zh-CN" altLang="en-US" sz="240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115" name="椭圆 114"/>
          <p:cNvSpPr/>
          <p:nvPr>
            <p:custDataLst>
              <p:tags r:id="rId5"/>
            </p:custDataLst>
          </p:nvPr>
        </p:nvSpPr>
        <p:spPr>
          <a:xfrm>
            <a:off x="900043" y="4598218"/>
            <a:ext cx="182555" cy="182555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344185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281203" y="1528994"/>
            <a:ext cx="1807257" cy="151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88250" y="2120523"/>
            <a:ext cx="1611942" cy="41281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207895" y="1369649"/>
            <a:ext cx="1906044" cy="2743199"/>
            <a:chOff x="914400" y="1114817"/>
            <a:chExt cx="1906044" cy="2743199"/>
          </a:xfrm>
        </p:grpSpPr>
        <p:sp>
          <p:nvSpPr>
            <p:cNvPr id="7" name="矩形 6"/>
            <p:cNvSpPr/>
            <p:nvPr/>
          </p:nvSpPr>
          <p:spPr>
            <a:xfrm>
              <a:off x="914400" y="1114817"/>
              <a:ext cx="1903956" cy="18413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16488" y="2970756"/>
              <a:ext cx="1903956" cy="8872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59035" y="3091763"/>
              <a:ext cx="91403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Impact" panose="020B0806030902050204" pitchFamily="34" charset="0"/>
                  <a:ea typeface="Microsoft YaHei UI" panose="020B0503020204020204" pitchFamily="34" charset="-122"/>
                </a:rPr>
                <a:t>PMD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66800" y="1357157"/>
            <a:ext cx="1906044" cy="2743199"/>
            <a:chOff x="914400" y="1114817"/>
            <a:chExt cx="1906044" cy="27431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064712" y="1206380"/>
              <a:ext cx="1675009" cy="15773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914400" y="1114817"/>
              <a:ext cx="1903956" cy="18413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6488" y="2970756"/>
              <a:ext cx="1903956" cy="8872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49172" y="3181704"/>
              <a:ext cx="13468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solidFill>
                    <a:schemeClr val="bg1"/>
                  </a:solidFill>
                  <a:latin typeface="Impact" panose="020B0806030902050204" pitchFamily="34" charset="0"/>
                  <a:ea typeface="Microsoft YaHei UI" panose="020B0503020204020204" pitchFamily="34" charset="-122"/>
                </a:rPr>
                <a:t>FindBugs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26439" y="1369648"/>
            <a:ext cx="1906044" cy="2743199"/>
            <a:chOff x="914400" y="1114817"/>
            <a:chExt cx="1906044" cy="2743199"/>
          </a:xfrm>
        </p:grpSpPr>
        <p:sp>
          <p:nvSpPr>
            <p:cNvPr id="20" name="矩形 19"/>
            <p:cNvSpPr/>
            <p:nvPr/>
          </p:nvSpPr>
          <p:spPr>
            <a:xfrm>
              <a:off x="914400" y="1114817"/>
              <a:ext cx="1903956" cy="18413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16488" y="2970756"/>
              <a:ext cx="1903956" cy="8872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14260" y="3181704"/>
              <a:ext cx="1598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 smtClean="0">
                  <a:solidFill>
                    <a:schemeClr val="bg1"/>
                  </a:solidFill>
                  <a:latin typeface="Impact" panose="020B0806030902050204" pitchFamily="34" charset="0"/>
                  <a:ea typeface="Microsoft YaHei UI" panose="020B0503020204020204" pitchFamily="34" charset="-122"/>
                </a:rPr>
                <a:t>Checkstyle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52551" y="8437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开源工具</a:t>
            </a:r>
            <a:endParaRPr lang="zh-CN" altLang="en-US" sz="24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1480487" y="4856813"/>
            <a:ext cx="5396459" cy="1424066"/>
            <a:chOff x="1543987" y="4856813"/>
            <a:chExt cx="5396459" cy="1424066"/>
          </a:xfrm>
        </p:grpSpPr>
        <p:sp>
          <p:nvSpPr>
            <p:cNvPr id="30" name="矩形 29"/>
            <p:cNvSpPr/>
            <p:nvPr/>
          </p:nvSpPr>
          <p:spPr>
            <a:xfrm>
              <a:off x="3279486" y="5133095"/>
              <a:ext cx="3466089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 smtClean="0"/>
                <a:t>P3C</a:t>
              </a:r>
            </a:p>
            <a:p>
              <a:r>
                <a:rPr lang="zh-CN" altLang="en-US" sz="2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阿里巴巴编码规范</a:t>
              </a:r>
              <a:endPara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668" y="4867743"/>
              <a:ext cx="1409700" cy="1409700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1543987" y="4856813"/>
              <a:ext cx="5396459" cy="142406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09284" y="2255395"/>
            <a:ext cx="2772000" cy="2772000"/>
            <a:chOff x="8349520" y="2293495"/>
            <a:chExt cx="2772000" cy="2772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8759" y="2946901"/>
              <a:ext cx="2619375" cy="876300"/>
            </a:xfrm>
            <a:prstGeom prst="rect">
              <a:avLst/>
            </a:prstGeom>
          </p:spPr>
        </p:pic>
        <p:sp>
          <p:nvSpPr>
            <p:cNvPr id="28" name="椭圆 27"/>
            <p:cNvSpPr/>
            <p:nvPr/>
          </p:nvSpPr>
          <p:spPr>
            <a:xfrm>
              <a:off x="8349520" y="2293495"/>
              <a:ext cx="2772000" cy="27720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665936" y="3933883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代码质量管理平台</a:t>
              </a:r>
              <a:endPara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37" name="Straight Connector 9"/>
          <p:cNvCxnSpPr/>
          <p:nvPr/>
        </p:nvCxnSpPr>
        <p:spPr>
          <a:xfrm flipH="1" flipV="1">
            <a:off x="7554357" y="2596689"/>
            <a:ext cx="1107043" cy="413211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"/>
          <p:cNvCxnSpPr/>
          <p:nvPr/>
        </p:nvCxnSpPr>
        <p:spPr>
          <a:xfrm flipH="1">
            <a:off x="7581900" y="4577895"/>
            <a:ext cx="1134999" cy="95930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  <a:prstDash val="sysDash"/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673601" y="5073134"/>
            <a:ext cx="2878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地址：</a:t>
            </a:r>
            <a:r>
              <a:rPr lang="en-US" altLang="zh-CN" dirty="0" smtClean="0">
                <a:hlinkClick r:id="rId8"/>
              </a:rPr>
              <a:t>http://sonar.vivo.xyz</a:t>
            </a:r>
            <a:r>
              <a:rPr lang="en-US" altLang="zh-CN" dirty="0">
                <a:hlinkClick r:id="rId8"/>
              </a:rPr>
              <a:t>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130985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sonar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55238" y="1270000"/>
            <a:ext cx="11054550" cy="47148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87177" y="1323519"/>
            <a:ext cx="10993711" cy="4701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27846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451" y="831033"/>
            <a:ext cx="247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云测系统</a:t>
            </a:r>
            <a:r>
              <a:rPr lang="en-US" altLang="zh-CN" sz="2400" b="1" dirty="0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-Cobra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730001" y="869434"/>
            <a:ext cx="290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地址：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://cobra.vivo.xyz/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94628" y="1329690"/>
            <a:ext cx="135445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sz="1400" dirty="0">
                <a:solidFill>
                  <a:srgbClr val="3BB9FF"/>
                </a:solidFill>
                <a:cs typeface="+mn-cs"/>
                <a:sym typeface="+mn-ea"/>
              </a:rPr>
              <a:t>Web </a:t>
            </a:r>
            <a:r>
              <a:rPr lang="zh-CN" altLang="en-US" sz="1400" dirty="0">
                <a:solidFill>
                  <a:srgbClr val="3BB9FF"/>
                </a:solidFill>
                <a:cs typeface="+mn-cs"/>
                <a:sym typeface="+mn-ea"/>
              </a:rPr>
              <a:t>持续测试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085580" y="1329690"/>
            <a:ext cx="97917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rgbClr val="F17472"/>
                </a:solidFill>
                <a:cs typeface="+mn-cs"/>
                <a:sym typeface="+mn-ea"/>
              </a:rPr>
              <a:t>打通</a:t>
            </a:r>
            <a:r>
              <a:rPr lang="en-US" altLang="zh-CN" sz="1400" dirty="0">
                <a:solidFill>
                  <a:srgbClr val="F17472"/>
                </a:solidFill>
                <a:cs typeface="+mn-cs"/>
                <a:sym typeface="+mn-ea"/>
              </a:rPr>
              <a:t>CICD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191501" y="132969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F17472"/>
                </a:solidFill>
                <a:cs typeface="+mn-cs"/>
                <a:sym typeface="+mn-ea"/>
              </a:rPr>
              <a:t>定时监控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10732" y="1329690"/>
            <a:ext cx="10604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3BB9FF"/>
                </a:solidFill>
                <a:cs typeface="+mn-cs"/>
                <a:sym typeface="+mn-ea"/>
              </a:rPr>
              <a:t>用例 </a:t>
            </a:r>
            <a:r>
              <a:rPr lang="en-US" altLang="zh-CN" sz="1400" dirty="0">
                <a:solidFill>
                  <a:srgbClr val="3BB9FF"/>
                </a:solidFill>
                <a:cs typeface="+mn-cs"/>
                <a:sym typeface="+mn-ea"/>
              </a:rPr>
              <a:t>| </a:t>
            </a:r>
            <a:r>
              <a:rPr lang="zh-CN" sz="1400" dirty="0">
                <a:solidFill>
                  <a:srgbClr val="3BB9FF"/>
                </a:solidFill>
                <a:cs typeface="+mn-cs"/>
                <a:sym typeface="+mn-ea"/>
              </a:rPr>
              <a:t>套件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49402" y="132969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F17472"/>
                </a:solidFill>
                <a:cs typeface="+mn-cs"/>
                <a:sym typeface="+mn-ea"/>
              </a:rPr>
              <a:t>多套引擎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43482" y="132969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3BB9FF"/>
                </a:solidFill>
                <a:cs typeface="+mn-cs"/>
                <a:sym typeface="+mn-ea"/>
              </a:rPr>
              <a:t>接口录制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16652" y="132969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F17472"/>
                </a:solidFill>
                <a:cs typeface="+mn-cs"/>
                <a:sym typeface="+mn-ea"/>
              </a:rPr>
              <a:t>特性定制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37245" y="1329690"/>
            <a:ext cx="9163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 dirty="0">
                <a:solidFill>
                  <a:srgbClr val="3BB9FF"/>
                </a:solidFill>
                <a:cs typeface="+mn-cs"/>
                <a:sym typeface="+mn-ea"/>
              </a:rPr>
              <a:t>HTTP(S)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064751" y="1329690"/>
            <a:ext cx="1960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rgbClr val="F17472"/>
                </a:solidFill>
                <a:cs typeface="+mn-cs"/>
                <a:sym typeface="+mn-ea"/>
              </a:rPr>
              <a:t>一套用例兼容多套环境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265422" y="132969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sz="1400" dirty="0">
                <a:solidFill>
                  <a:srgbClr val="3BB9FF"/>
                </a:solidFill>
                <a:cs typeface="+mn-cs"/>
                <a:sym typeface="+mn-ea"/>
              </a:rPr>
              <a:t>用例生成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320225" y="1329690"/>
            <a:ext cx="7918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rtl="0">
              <a:defRPr sz="4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 rtl="0" eaLnBrk="0" hangingPunct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2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6pPr>
            <a:lvl7pPr marL="9144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7pPr>
            <a:lvl8pPr marL="13716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8pPr>
            <a:lvl9pPr marL="1828800" rtl="0"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1400" dirty="0">
                <a:solidFill>
                  <a:srgbClr val="3BB9FF"/>
                </a:solidFill>
                <a:cs typeface="+mn-cs"/>
                <a:sym typeface="+mn-ea"/>
              </a:rPr>
              <a:t>Dubbo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82600" y="1597617"/>
            <a:ext cx="11298555" cy="5042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3413114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如何做到代码整洁？ 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lang="en-US" altLang="zh-CN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1715" b="1" i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三）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9551" y="1148533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rgbClr val="33333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EasyCR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790201" y="1174234"/>
            <a:ext cx="2590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地址：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://cr.vmic.xyz/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1500" y="2248238"/>
            <a:ext cx="3390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评审插件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团队回溯代码问题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自研插件，安全开放，已有 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600+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个项目接入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完善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的后台管理</a:t>
            </a:r>
            <a:endParaRPr lang="zh-CN" altLang="en-US" b="0" i="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 descr="workflow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279900" y="1578715"/>
            <a:ext cx="7464700" cy="40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325089" y="1880304"/>
            <a:ext cx="1424516" cy="694276"/>
          </a:xfrm>
          <a:custGeom>
            <a:avLst/>
            <a:gdLst>
              <a:gd name="T0" fmla="*/ 15 w 598"/>
              <a:gd name="T1" fmla="*/ 25 h 291"/>
              <a:gd name="T2" fmla="*/ 25 w 598"/>
              <a:gd name="T3" fmla="*/ 0 h 291"/>
              <a:gd name="T4" fmla="*/ 561 w 598"/>
              <a:gd name="T5" fmla="*/ 0 h 291"/>
              <a:gd name="T6" fmla="*/ 598 w 598"/>
              <a:gd name="T7" fmla="*/ 37 h 291"/>
              <a:gd name="T8" fmla="*/ 598 w 598"/>
              <a:gd name="T9" fmla="*/ 254 h 291"/>
              <a:gd name="T10" fmla="*/ 561 w 598"/>
              <a:gd name="T11" fmla="*/ 291 h 291"/>
              <a:gd name="T12" fmla="*/ 344 w 598"/>
              <a:gd name="T13" fmla="*/ 291 h 291"/>
              <a:gd name="T14" fmla="*/ 279 w 598"/>
              <a:gd name="T15" fmla="*/ 266 h 291"/>
              <a:gd name="T16" fmla="*/ 15 w 598"/>
              <a:gd name="T17" fmla="*/ 25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291">
                <a:moveTo>
                  <a:pt x="15" y="25"/>
                </a:moveTo>
                <a:cubicBezTo>
                  <a:pt x="0" y="11"/>
                  <a:pt x="5" y="0"/>
                  <a:pt x="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81" y="0"/>
                  <a:pt x="598" y="17"/>
                  <a:pt x="598" y="37"/>
                </a:cubicBezTo>
                <a:cubicBezTo>
                  <a:pt x="598" y="254"/>
                  <a:pt x="598" y="254"/>
                  <a:pt x="598" y="254"/>
                </a:cubicBezTo>
                <a:cubicBezTo>
                  <a:pt x="598" y="274"/>
                  <a:pt x="581" y="291"/>
                  <a:pt x="561" y="291"/>
                </a:cubicBezTo>
                <a:cubicBezTo>
                  <a:pt x="344" y="291"/>
                  <a:pt x="344" y="291"/>
                  <a:pt x="344" y="291"/>
                </a:cubicBezTo>
                <a:cubicBezTo>
                  <a:pt x="324" y="291"/>
                  <a:pt x="294" y="280"/>
                  <a:pt x="279" y="266"/>
                </a:cubicBezTo>
                <a:lnTo>
                  <a:pt x="15" y="25"/>
                </a:lnTo>
                <a:close/>
              </a:path>
            </a:pathLst>
          </a:custGeom>
          <a:solidFill>
            <a:srgbClr val="011A43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47" name="Freeform 6"/>
          <p:cNvSpPr/>
          <p:nvPr/>
        </p:nvSpPr>
        <p:spPr bwMode="auto">
          <a:xfrm>
            <a:off x="4278985" y="1978815"/>
            <a:ext cx="1401060" cy="1105524"/>
          </a:xfrm>
          <a:custGeom>
            <a:avLst/>
            <a:gdLst>
              <a:gd name="T0" fmla="*/ 26 w 588"/>
              <a:gd name="T1" fmla="*/ 461 h 464"/>
              <a:gd name="T2" fmla="*/ 13 w 588"/>
              <a:gd name="T3" fmla="*/ 438 h 464"/>
              <a:gd name="T4" fmla="*/ 347 w 588"/>
              <a:gd name="T5" fmla="*/ 19 h 464"/>
              <a:gd name="T6" fmla="*/ 400 w 588"/>
              <a:gd name="T7" fmla="*/ 13 h 464"/>
              <a:gd name="T8" fmla="*/ 569 w 588"/>
              <a:gd name="T9" fmla="*/ 148 h 464"/>
              <a:gd name="T10" fmla="*/ 575 w 588"/>
              <a:gd name="T11" fmla="*/ 201 h 464"/>
              <a:gd name="T12" fmla="*/ 440 w 588"/>
              <a:gd name="T13" fmla="*/ 370 h 464"/>
              <a:gd name="T14" fmla="*/ 379 w 588"/>
              <a:gd name="T15" fmla="*/ 406 h 464"/>
              <a:gd name="T16" fmla="*/ 26 w 588"/>
              <a:gd name="T17" fmla="*/ 461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8" h="464">
                <a:moveTo>
                  <a:pt x="26" y="461"/>
                </a:moveTo>
                <a:cubicBezTo>
                  <a:pt x="6" y="464"/>
                  <a:pt x="0" y="454"/>
                  <a:pt x="13" y="438"/>
                </a:cubicBezTo>
                <a:cubicBezTo>
                  <a:pt x="347" y="19"/>
                  <a:pt x="347" y="19"/>
                  <a:pt x="347" y="19"/>
                </a:cubicBezTo>
                <a:cubicBezTo>
                  <a:pt x="360" y="3"/>
                  <a:pt x="383" y="0"/>
                  <a:pt x="400" y="13"/>
                </a:cubicBezTo>
                <a:cubicBezTo>
                  <a:pt x="569" y="148"/>
                  <a:pt x="569" y="148"/>
                  <a:pt x="569" y="148"/>
                </a:cubicBezTo>
                <a:cubicBezTo>
                  <a:pt x="585" y="161"/>
                  <a:pt x="588" y="185"/>
                  <a:pt x="575" y="201"/>
                </a:cubicBezTo>
                <a:cubicBezTo>
                  <a:pt x="440" y="370"/>
                  <a:pt x="440" y="370"/>
                  <a:pt x="440" y="370"/>
                </a:cubicBezTo>
                <a:cubicBezTo>
                  <a:pt x="427" y="386"/>
                  <a:pt x="400" y="402"/>
                  <a:pt x="379" y="406"/>
                </a:cubicBezTo>
                <a:lnTo>
                  <a:pt x="26" y="4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48" name="Freeform 7"/>
          <p:cNvSpPr/>
          <p:nvPr/>
        </p:nvSpPr>
        <p:spPr bwMode="auto">
          <a:xfrm>
            <a:off x="4235201" y="3099977"/>
            <a:ext cx="816243" cy="1527719"/>
          </a:xfrm>
          <a:custGeom>
            <a:avLst/>
            <a:gdLst>
              <a:gd name="T0" fmla="*/ 150 w 342"/>
              <a:gd name="T1" fmla="*/ 623 h 641"/>
              <a:gd name="T2" fmla="*/ 123 w 342"/>
              <a:gd name="T3" fmla="*/ 619 h 641"/>
              <a:gd name="T4" fmla="*/ 5 w 342"/>
              <a:gd name="T5" fmla="*/ 97 h 641"/>
              <a:gd name="T6" fmla="*/ 33 w 342"/>
              <a:gd name="T7" fmla="*/ 52 h 641"/>
              <a:gd name="T8" fmla="*/ 244 w 342"/>
              <a:gd name="T9" fmla="*/ 4 h 641"/>
              <a:gd name="T10" fmla="*/ 289 w 342"/>
              <a:gd name="T11" fmla="*/ 33 h 641"/>
              <a:gd name="T12" fmla="*/ 337 w 342"/>
              <a:gd name="T13" fmla="*/ 244 h 641"/>
              <a:gd name="T14" fmla="*/ 327 w 342"/>
              <a:gd name="T15" fmla="*/ 313 h 641"/>
              <a:gd name="T16" fmla="*/ 150 w 342"/>
              <a:gd name="T17" fmla="*/ 623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2" h="641">
                <a:moveTo>
                  <a:pt x="150" y="623"/>
                </a:moveTo>
                <a:cubicBezTo>
                  <a:pt x="140" y="641"/>
                  <a:pt x="128" y="639"/>
                  <a:pt x="123" y="619"/>
                </a:cubicBezTo>
                <a:cubicBezTo>
                  <a:pt x="5" y="97"/>
                  <a:pt x="5" y="97"/>
                  <a:pt x="5" y="97"/>
                </a:cubicBezTo>
                <a:cubicBezTo>
                  <a:pt x="0" y="77"/>
                  <a:pt x="13" y="57"/>
                  <a:pt x="33" y="52"/>
                </a:cubicBezTo>
                <a:cubicBezTo>
                  <a:pt x="244" y="4"/>
                  <a:pt x="244" y="4"/>
                  <a:pt x="244" y="4"/>
                </a:cubicBezTo>
                <a:cubicBezTo>
                  <a:pt x="264" y="0"/>
                  <a:pt x="284" y="12"/>
                  <a:pt x="289" y="33"/>
                </a:cubicBezTo>
                <a:cubicBezTo>
                  <a:pt x="337" y="244"/>
                  <a:pt x="337" y="244"/>
                  <a:pt x="337" y="244"/>
                </a:cubicBezTo>
                <a:cubicBezTo>
                  <a:pt x="342" y="264"/>
                  <a:pt x="337" y="295"/>
                  <a:pt x="327" y="313"/>
                </a:cubicBezTo>
                <a:lnTo>
                  <a:pt x="150" y="623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70" name="Freeform 8"/>
          <p:cNvSpPr/>
          <p:nvPr/>
        </p:nvSpPr>
        <p:spPr bwMode="auto">
          <a:xfrm>
            <a:off x="4669904" y="4169535"/>
            <a:ext cx="1277531" cy="1225928"/>
          </a:xfrm>
          <a:custGeom>
            <a:avLst/>
            <a:gdLst>
              <a:gd name="T0" fmla="*/ 528 w 536"/>
              <a:gd name="T1" fmla="*/ 486 h 514"/>
              <a:gd name="T2" fmla="*/ 508 w 536"/>
              <a:gd name="T3" fmla="*/ 505 h 514"/>
              <a:gd name="T4" fmla="*/ 26 w 536"/>
              <a:gd name="T5" fmla="*/ 271 h 514"/>
              <a:gd name="T6" fmla="*/ 9 w 536"/>
              <a:gd name="T7" fmla="*/ 221 h 514"/>
              <a:gd name="T8" fmla="*/ 103 w 536"/>
              <a:gd name="T9" fmla="*/ 26 h 514"/>
              <a:gd name="T10" fmla="*/ 153 w 536"/>
              <a:gd name="T11" fmla="*/ 9 h 514"/>
              <a:gd name="T12" fmla="*/ 348 w 536"/>
              <a:gd name="T13" fmla="*/ 103 h 514"/>
              <a:gd name="T14" fmla="*/ 396 w 536"/>
              <a:gd name="T15" fmla="*/ 154 h 514"/>
              <a:gd name="T16" fmla="*/ 528 w 536"/>
              <a:gd name="T17" fmla="*/ 486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6" h="514">
                <a:moveTo>
                  <a:pt x="528" y="486"/>
                </a:moveTo>
                <a:cubicBezTo>
                  <a:pt x="536" y="505"/>
                  <a:pt x="527" y="514"/>
                  <a:pt x="508" y="505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8" y="262"/>
                  <a:pt x="0" y="240"/>
                  <a:pt x="9" y="221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12" y="8"/>
                  <a:pt x="134" y="0"/>
                  <a:pt x="153" y="9"/>
                </a:cubicBezTo>
                <a:cubicBezTo>
                  <a:pt x="348" y="103"/>
                  <a:pt x="348" y="103"/>
                  <a:pt x="348" y="103"/>
                </a:cubicBezTo>
                <a:cubicBezTo>
                  <a:pt x="367" y="112"/>
                  <a:pt x="388" y="135"/>
                  <a:pt x="396" y="154"/>
                </a:cubicBezTo>
                <a:lnTo>
                  <a:pt x="528" y="486"/>
                </a:lnTo>
                <a:close/>
              </a:path>
            </a:pathLst>
          </a:custGeom>
          <a:solidFill>
            <a:srgbClr val="011A43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71" name="Freeform 9"/>
          <p:cNvSpPr/>
          <p:nvPr/>
        </p:nvSpPr>
        <p:spPr bwMode="auto">
          <a:xfrm>
            <a:off x="5833288" y="4486964"/>
            <a:ext cx="1558993" cy="899119"/>
          </a:xfrm>
          <a:custGeom>
            <a:avLst/>
            <a:gdLst>
              <a:gd name="T0" fmla="*/ 633 w 654"/>
              <a:gd name="T1" fmla="*/ 110 h 377"/>
              <a:gd name="T2" fmla="*/ 635 w 654"/>
              <a:gd name="T3" fmla="*/ 137 h 377"/>
              <a:gd name="T4" fmla="*/ 152 w 654"/>
              <a:gd name="T5" fmla="*/ 368 h 377"/>
              <a:gd name="T6" fmla="*/ 102 w 654"/>
              <a:gd name="T7" fmla="*/ 351 h 377"/>
              <a:gd name="T8" fmla="*/ 9 w 654"/>
              <a:gd name="T9" fmla="*/ 155 h 377"/>
              <a:gd name="T10" fmla="*/ 26 w 654"/>
              <a:gd name="T11" fmla="*/ 105 h 377"/>
              <a:gd name="T12" fmla="*/ 222 w 654"/>
              <a:gd name="T13" fmla="*/ 12 h 377"/>
              <a:gd name="T14" fmla="*/ 291 w 654"/>
              <a:gd name="T15" fmla="*/ 6 h 377"/>
              <a:gd name="T16" fmla="*/ 633 w 654"/>
              <a:gd name="T17" fmla="*/ 11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4" h="377">
                <a:moveTo>
                  <a:pt x="633" y="110"/>
                </a:moveTo>
                <a:cubicBezTo>
                  <a:pt x="653" y="116"/>
                  <a:pt x="654" y="128"/>
                  <a:pt x="635" y="137"/>
                </a:cubicBezTo>
                <a:cubicBezTo>
                  <a:pt x="152" y="368"/>
                  <a:pt x="152" y="368"/>
                  <a:pt x="152" y="368"/>
                </a:cubicBezTo>
                <a:cubicBezTo>
                  <a:pt x="134" y="377"/>
                  <a:pt x="111" y="369"/>
                  <a:pt x="102" y="351"/>
                </a:cubicBezTo>
                <a:cubicBezTo>
                  <a:pt x="9" y="155"/>
                  <a:pt x="9" y="155"/>
                  <a:pt x="9" y="155"/>
                </a:cubicBezTo>
                <a:cubicBezTo>
                  <a:pt x="0" y="137"/>
                  <a:pt x="8" y="114"/>
                  <a:pt x="26" y="105"/>
                </a:cubicBezTo>
                <a:cubicBezTo>
                  <a:pt x="222" y="12"/>
                  <a:pt x="222" y="12"/>
                  <a:pt x="222" y="12"/>
                </a:cubicBezTo>
                <a:cubicBezTo>
                  <a:pt x="240" y="3"/>
                  <a:pt x="272" y="0"/>
                  <a:pt x="291" y="6"/>
                </a:cubicBezTo>
                <a:lnTo>
                  <a:pt x="633" y="11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72" name="Freeform 10"/>
          <p:cNvSpPr/>
          <p:nvPr/>
        </p:nvSpPr>
        <p:spPr bwMode="auto">
          <a:xfrm>
            <a:off x="6848116" y="3254780"/>
            <a:ext cx="986685" cy="1383861"/>
          </a:xfrm>
          <a:custGeom>
            <a:avLst/>
            <a:gdLst>
              <a:gd name="T0" fmla="*/ 387 w 414"/>
              <a:gd name="T1" fmla="*/ 12 h 581"/>
              <a:gd name="T2" fmla="*/ 410 w 414"/>
              <a:gd name="T3" fmla="*/ 27 h 581"/>
              <a:gd name="T4" fmla="*/ 289 w 414"/>
              <a:gd name="T5" fmla="*/ 549 h 581"/>
              <a:gd name="T6" fmla="*/ 244 w 414"/>
              <a:gd name="T7" fmla="*/ 577 h 581"/>
              <a:gd name="T8" fmla="*/ 33 w 414"/>
              <a:gd name="T9" fmla="*/ 528 h 581"/>
              <a:gd name="T10" fmla="*/ 5 w 414"/>
              <a:gd name="T11" fmla="*/ 483 h 581"/>
              <a:gd name="T12" fmla="*/ 54 w 414"/>
              <a:gd name="T13" fmla="*/ 272 h 581"/>
              <a:gd name="T14" fmla="*/ 93 w 414"/>
              <a:gd name="T15" fmla="*/ 214 h 581"/>
              <a:gd name="T16" fmla="*/ 387 w 414"/>
              <a:gd name="T17" fmla="*/ 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4" h="581">
                <a:moveTo>
                  <a:pt x="387" y="12"/>
                </a:moveTo>
                <a:cubicBezTo>
                  <a:pt x="404" y="0"/>
                  <a:pt x="414" y="7"/>
                  <a:pt x="410" y="27"/>
                </a:cubicBezTo>
                <a:cubicBezTo>
                  <a:pt x="289" y="549"/>
                  <a:pt x="289" y="549"/>
                  <a:pt x="289" y="549"/>
                </a:cubicBezTo>
                <a:cubicBezTo>
                  <a:pt x="284" y="569"/>
                  <a:pt x="264" y="581"/>
                  <a:pt x="244" y="577"/>
                </a:cubicBezTo>
                <a:cubicBezTo>
                  <a:pt x="33" y="528"/>
                  <a:pt x="33" y="528"/>
                  <a:pt x="33" y="528"/>
                </a:cubicBezTo>
                <a:cubicBezTo>
                  <a:pt x="13" y="524"/>
                  <a:pt x="0" y="503"/>
                  <a:pt x="5" y="483"/>
                </a:cubicBezTo>
                <a:cubicBezTo>
                  <a:pt x="54" y="272"/>
                  <a:pt x="54" y="272"/>
                  <a:pt x="54" y="272"/>
                </a:cubicBezTo>
                <a:cubicBezTo>
                  <a:pt x="58" y="252"/>
                  <a:pt x="76" y="226"/>
                  <a:pt x="93" y="214"/>
                </a:cubicBezTo>
                <a:lnTo>
                  <a:pt x="387" y="12"/>
                </a:lnTo>
                <a:close/>
              </a:path>
            </a:pathLst>
          </a:custGeom>
          <a:solidFill>
            <a:srgbClr val="011A43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73" name="Freeform 11"/>
          <p:cNvSpPr/>
          <p:nvPr/>
        </p:nvSpPr>
        <p:spPr bwMode="auto">
          <a:xfrm>
            <a:off x="6829352" y="1974125"/>
            <a:ext cx="947592" cy="1516772"/>
          </a:xfrm>
          <a:custGeom>
            <a:avLst/>
            <a:gdLst>
              <a:gd name="T0" fmla="*/ 26 w 398"/>
              <a:gd name="T1" fmla="*/ 24 h 636"/>
              <a:gd name="T2" fmla="*/ 52 w 398"/>
              <a:gd name="T3" fmla="*/ 16 h 636"/>
              <a:gd name="T4" fmla="*/ 385 w 398"/>
              <a:gd name="T5" fmla="*/ 436 h 636"/>
              <a:gd name="T6" fmla="*/ 379 w 398"/>
              <a:gd name="T7" fmla="*/ 489 h 636"/>
              <a:gd name="T8" fmla="*/ 209 w 398"/>
              <a:gd name="T9" fmla="*/ 623 h 636"/>
              <a:gd name="T10" fmla="*/ 157 w 398"/>
              <a:gd name="T11" fmla="*/ 617 h 636"/>
              <a:gd name="T12" fmla="*/ 22 w 398"/>
              <a:gd name="T13" fmla="*/ 447 h 636"/>
              <a:gd name="T14" fmla="*/ 1 w 398"/>
              <a:gd name="T15" fmla="*/ 380 h 636"/>
              <a:gd name="T16" fmla="*/ 26 w 398"/>
              <a:gd name="T17" fmla="*/ 2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8" h="636">
                <a:moveTo>
                  <a:pt x="26" y="24"/>
                </a:moveTo>
                <a:cubicBezTo>
                  <a:pt x="28" y="4"/>
                  <a:pt x="40" y="0"/>
                  <a:pt x="52" y="16"/>
                </a:cubicBezTo>
                <a:cubicBezTo>
                  <a:pt x="385" y="436"/>
                  <a:pt x="385" y="436"/>
                  <a:pt x="385" y="436"/>
                </a:cubicBezTo>
                <a:cubicBezTo>
                  <a:pt x="398" y="452"/>
                  <a:pt x="395" y="476"/>
                  <a:pt x="379" y="489"/>
                </a:cubicBezTo>
                <a:cubicBezTo>
                  <a:pt x="209" y="623"/>
                  <a:pt x="209" y="623"/>
                  <a:pt x="209" y="623"/>
                </a:cubicBezTo>
                <a:cubicBezTo>
                  <a:pt x="193" y="636"/>
                  <a:pt x="169" y="633"/>
                  <a:pt x="157" y="617"/>
                </a:cubicBezTo>
                <a:cubicBezTo>
                  <a:pt x="22" y="447"/>
                  <a:pt x="22" y="447"/>
                  <a:pt x="22" y="447"/>
                </a:cubicBezTo>
                <a:cubicBezTo>
                  <a:pt x="9" y="431"/>
                  <a:pt x="0" y="401"/>
                  <a:pt x="1" y="380"/>
                </a:cubicBezTo>
                <a:lnTo>
                  <a:pt x="26" y="24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74" name="Oval 12"/>
          <p:cNvSpPr>
            <a:spLocks noChangeArrowheads="1"/>
          </p:cNvSpPr>
          <p:nvPr/>
        </p:nvSpPr>
        <p:spPr bwMode="auto">
          <a:xfrm>
            <a:off x="4774674" y="2315009"/>
            <a:ext cx="2542549" cy="254411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8" tIns="45713" rIns="91428" bIns="45713" numCol="1" anchor="t" anchorCtr="0" compatLnSpc="1"/>
          <a:lstStyle/>
          <a:p>
            <a:endParaRPr lang="id-ID" sz="3600">
              <a:cs typeface="+mn-ea"/>
              <a:sym typeface="+mn-lt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8151750" y="4841949"/>
            <a:ext cx="137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理论</a:t>
            </a:r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学习</a:t>
            </a:r>
            <a:endParaRPr lang="en-AU" altLang="zh-CN" sz="200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80820" y="2823309"/>
            <a:ext cx="1892725" cy="155300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67680" y="166308"/>
            <a:ext cx="2377574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如何做到代码整洁</a:t>
            </a:r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Text Placeholder 33"/>
          <p:cNvSpPr txBox="1"/>
          <p:nvPr/>
        </p:nvSpPr>
        <p:spPr>
          <a:xfrm>
            <a:off x="2422519" y="2101790"/>
            <a:ext cx="1852919" cy="40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保持良好</a:t>
            </a:r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习惯</a:t>
            </a:r>
            <a:endParaRPr lang="en-US" altLang="zh-CN" sz="2000" dirty="0" smtClean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 Placeholder 33"/>
          <p:cNvSpPr txBox="1"/>
          <p:nvPr/>
        </p:nvSpPr>
        <p:spPr>
          <a:xfrm>
            <a:off x="3356811" y="4841949"/>
            <a:ext cx="150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工匠精神</a:t>
            </a:r>
            <a:endParaRPr lang="en-AU" altLang="zh-CN" sz="200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 Placeholder 33"/>
          <p:cNvSpPr txBox="1"/>
          <p:nvPr/>
        </p:nvSpPr>
        <p:spPr>
          <a:xfrm>
            <a:off x="4565694" y="901256"/>
            <a:ext cx="297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8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意识</a:t>
            </a:r>
            <a:r>
              <a:rPr lang="en-US" altLang="zh-CN" sz="28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8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习惯</a:t>
            </a:r>
            <a:r>
              <a:rPr lang="en-US" altLang="zh-CN" sz="28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&gt;</a:t>
            </a:r>
            <a:r>
              <a:rPr lang="zh-CN" altLang="en-US" sz="28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技能</a:t>
            </a:r>
          </a:p>
        </p:txBody>
      </p:sp>
      <p:sp>
        <p:nvSpPr>
          <p:cNvPr id="63" name="Text Placeholder 33"/>
          <p:cNvSpPr txBox="1"/>
          <p:nvPr/>
        </p:nvSpPr>
        <p:spPr>
          <a:xfrm>
            <a:off x="5047647" y="5690739"/>
            <a:ext cx="226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循环：理论</a:t>
            </a:r>
            <a:r>
              <a:rPr lang="en-US" altLang="zh-CN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实践</a:t>
            </a:r>
            <a:endParaRPr lang="en-US" altLang="zh-CN" sz="2000" dirty="0" smtClean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0491" y="342968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代码历练</a:t>
            </a:r>
            <a:endParaRPr lang="en-AU" altLang="zh-CN" sz="2000" b="1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22749" y="349146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</a:t>
            </a:r>
            <a:r>
              <a:rPr lang="zh-CN" altLang="en-US" sz="2000" b="1" dirty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洁癖</a:t>
            </a:r>
            <a:endParaRPr lang="en-US" altLang="zh-CN" sz="2000" b="1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8131156" y="2004013"/>
            <a:ext cx="1375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8565">
              <a:lnSpc>
                <a:spcPct val="100000"/>
              </a:lnSpc>
              <a:spcBef>
                <a:spcPct val="20000"/>
              </a:spcBef>
              <a:defRPr sz="2400" b="1">
                <a:solidFill>
                  <a:srgbClr val="54578E"/>
                </a:solidFill>
                <a:latin typeface="Arial" panose="020B060402020209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rgbClr val="52506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适度重构</a:t>
            </a:r>
            <a:endParaRPr lang="en-AU" altLang="zh-CN" sz="2000" dirty="0">
              <a:solidFill>
                <a:srgbClr val="525068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17479" y="4223083"/>
            <a:ext cx="2351589" cy="184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75322" y="2281383"/>
            <a:ext cx="165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</a:t>
            </a:r>
            <a:endParaRPr lang="zh-CN" altLang="en-US" sz="3200" dirty="0">
              <a:solidFill>
                <a:srgbClr val="3563A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91840" y="291377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4299" y="3009016"/>
            <a:ext cx="3167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内容回顾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书籍推荐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19399" y="2403222"/>
            <a:ext cx="1361199" cy="2360119"/>
            <a:chOff x="8537688" y="2340869"/>
            <a:chExt cx="1128220" cy="1615021"/>
          </a:xfrm>
        </p:grpSpPr>
        <p:sp>
          <p:nvSpPr>
            <p:cNvPr id="2" name="文本框 1"/>
            <p:cNvSpPr txBox="1"/>
            <p:nvPr/>
          </p:nvSpPr>
          <p:spPr>
            <a:xfrm>
              <a:off x="8537688" y="3597852"/>
              <a:ext cx="1128220" cy="358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63A8"/>
                  </a:solidFill>
                </a:rPr>
                <a:t>PART</a:t>
              </a:r>
              <a:endParaRPr lang="zh-CN" altLang="en-US" sz="28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/>
                <a:t>04</a:t>
              </a:r>
              <a:endParaRPr lang="zh-CN" altLang="en-US" sz="4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7680" y="166308"/>
            <a:ext cx="115929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课程</a:t>
            </a:r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回顾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" y="992187"/>
            <a:ext cx="11077575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1159292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推荐书籍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15831" y="1127554"/>
            <a:ext cx="1786392" cy="20512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16891" y="1667475"/>
            <a:ext cx="3403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代码整洁之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道 </a:t>
            </a:r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Clean Code 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Robert C. 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Martin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14529" y="4019420"/>
            <a:ext cx="1655163" cy="205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1925" y="4436075"/>
            <a:ext cx="3450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重构 改善既有代码的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 </a:t>
            </a:r>
            <a:endParaRPr lang="en-US" altLang="zh-CN" sz="20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Martin Fowler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467517" y="1103870"/>
            <a:ext cx="1624500" cy="205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67704" y="1637270"/>
            <a:ext cx="26788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Head First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设计模式</a:t>
            </a:r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Eric Freeman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461985" y="3966476"/>
            <a:ext cx="1614857" cy="2052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06725" y="4428867"/>
            <a:ext cx="3450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码出高效：</a:t>
            </a:r>
            <a:r>
              <a:rPr lang="en-US" altLang="zh-CN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开发手册</a:t>
            </a:r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sz="2400" b="1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杨冠宝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87065" y="1982775"/>
            <a:ext cx="581787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THANK YOU</a:t>
            </a:r>
            <a:endParaRPr lang="zh-CN" altLang="en-US" sz="66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3424" y="3512116"/>
            <a:ext cx="4645152" cy="468849"/>
            <a:chOff x="3773424" y="3566980"/>
            <a:chExt cx="4645152" cy="468849"/>
          </a:xfrm>
        </p:grpSpPr>
        <p:sp>
          <p:nvSpPr>
            <p:cNvPr id="7" name="矩形 6"/>
            <p:cNvSpPr/>
            <p:nvPr/>
          </p:nvSpPr>
          <p:spPr>
            <a:xfrm>
              <a:off x="3773424" y="3566980"/>
              <a:ext cx="4645152" cy="46884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73424" y="3574164"/>
              <a:ext cx="4645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让编码成为一种艺术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9825" y="679130"/>
            <a:ext cx="1069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15054" y="876300"/>
            <a:ext cx="397033" cy="2378907"/>
            <a:chOff x="2215054" y="876300"/>
            <a:chExt cx="397033" cy="2378907"/>
          </a:xfrm>
        </p:grpSpPr>
        <p:sp>
          <p:nvSpPr>
            <p:cNvPr id="4" name="文本框 3"/>
            <p:cNvSpPr txBox="1"/>
            <p:nvPr/>
          </p:nvSpPr>
          <p:spPr>
            <a:xfrm>
              <a:off x="2242755" y="876300"/>
              <a:ext cx="369332" cy="23789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CATALOGUE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15054" y="876300"/>
              <a:ext cx="0" cy="2378907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849737" y="1569535"/>
            <a:ext cx="4427717" cy="900000"/>
            <a:chOff x="6269550" y="2302960"/>
            <a:chExt cx="4427717" cy="900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6269550" y="2302960"/>
              <a:ext cx="900000" cy="900000"/>
              <a:chOff x="6269550" y="2302960"/>
              <a:chExt cx="900000" cy="900000"/>
            </a:xfrm>
          </p:grpSpPr>
          <p:sp>
            <p:nvSpPr>
              <p:cNvPr id="9" name="流程图: 决策 8"/>
              <p:cNvSpPr/>
              <p:nvPr/>
            </p:nvSpPr>
            <p:spPr>
              <a:xfrm>
                <a:off x="6269550" y="2302960"/>
                <a:ext cx="900000" cy="900000"/>
              </a:xfrm>
              <a:prstGeom prst="flowChartDecision">
                <a:avLst/>
              </a:prstGeom>
              <a:solidFill>
                <a:srgbClr val="325A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15A9F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444474" y="2479943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V="1">
              <a:off x="7048526" y="3003163"/>
              <a:ext cx="3648741" cy="6738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18487" y="0"/>
            <a:ext cx="4667250" cy="685296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739204" y="2969513"/>
            <a:ext cx="90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115A9F"/>
                </a:solidFill>
                <a:latin typeface="Bodoni MT Black" panose="02070A03080606020203" pitchFamily="18" charset="0"/>
                <a:ea typeface="微软雅黑" panose="020B0503020204020204" charset="-122"/>
                <a:cs typeface="Arial" panose="020B0604020202090204" pitchFamily="34" charset="0"/>
                <a:sym typeface="Segoe UI" panose="020B0502040204020203" pitchFamily="34" charset="0"/>
              </a:rPr>
              <a:t>Why</a:t>
            </a:r>
            <a:endParaRPr lang="zh-CN" altLang="en-US" sz="2400" b="1" dirty="0">
              <a:solidFill>
                <a:srgbClr val="115A9F"/>
              </a:solidFill>
              <a:latin typeface="Bodoni MT Black" panose="02070A03080606020203" pitchFamily="18" charset="0"/>
              <a:ea typeface="微软雅黑" panose="020B0503020204020204" charset="-122"/>
              <a:cs typeface="Arial" panose="020B0604020202090204" pitchFamily="34" charset="0"/>
              <a:sym typeface="Segoe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27983" y="301281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为什么需要代码整洁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？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charset="-122"/>
              <a:cs typeface="+mn-ea"/>
              <a:sym typeface="Segoe UI" panose="020B0502040204020203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39204" y="2820984"/>
            <a:ext cx="4438250" cy="900000"/>
            <a:chOff x="6259017" y="2317389"/>
            <a:chExt cx="4438250" cy="90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259017" y="2317389"/>
              <a:ext cx="900000" cy="900000"/>
              <a:chOff x="6259017" y="2317389"/>
              <a:chExt cx="900000" cy="900000"/>
            </a:xfrm>
          </p:grpSpPr>
          <p:sp>
            <p:nvSpPr>
              <p:cNvPr id="41" name="流程图: 决策 40"/>
              <p:cNvSpPr/>
              <p:nvPr/>
            </p:nvSpPr>
            <p:spPr>
              <a:xfrm>
                <a:off x="6259017" y="2317389"/>
                <a:ext cx="900000" cy="900000"/>
              </a:xfrm>
              <a:prstGeom prst="flowChartDecision">
                <a:avLst/>
              </a:prstGeom>
              <a:solidFill>
                <a:srgbClr val="325A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15A9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440598" y="2505779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 flipV="1">
              <a:off x="7048526" y="3003163"/>
              <a:ext cx="3648741" cy="6738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5845860" y="4072433"/>
            <a:ext cx="4431594" cy="900000"/>
            <a:chOff x="6265673" y="2327845"/>
            <a:chExt cx="4431594" cy="900000"/>
          </a:xfrm>
        </p:grpSpPr>
        <p:grpSp>
          <p:nvGrpSpPr>
            <p:cNvPr id="46" name="组合 45"/>
            <p:cNvGrpSpPr/>
            <p:nvPr/>
          </p:nvGrpSpPr>
          <p:grpSpPr>
            <a:xfrm>
              <a:off x="6265673" y="2327845"/>
              <a:ext cx="900000" cy="900000"/>
              <a:chOff x="6265673" y="2327845"/>
              <a:chExt cx="900000" cy="900000"/>
            </a:xfrm>
          </p:grpSpPr>
          <p:sp>
            <p:nvSpPr>
              <p:cNvPr id="48" name="流程图: 决策 47"/>
              <p:cNvSpPr/>
              <p:nvPr/>
            </p:nvSpPr>
            <p:spPr>
              <a:xfrm>
                <a:off x="6265673" y="2327845"/>
                <a:ext cx="900000" cy="900000"/>
              </a:xfrm>
              <a:prstGeom prst="flowChartDecision">
                <a:avLst/>
              </a:prstGeom>
              <a:solidFill>
                <a:srgbClr val="325A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15A9F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427805" y="2516235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7048526" y="3003163"/>
              <a:ext cx="3648741" cy="6738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6705880" y="1719505"/>
            <a:ext cx="106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115A9F"/>
                </a:solidFill>
                <a:latin typeface="Bodoni MT Black" panose="02070A03080606020203" pitchFamily="18" charset="0"/>
                <a:ea typeface="微软雅黑" panose="020B0503020204020204" charset="-122"/>
                <a:cs typeface="Arial" panose="020B0604020202090204" pitchFamily="34" charset="0"/>
                <a:sym typeface="Segoe UI" panose="020B0502040204020203" pitchFamily="34" charset="0"/>
              </a:rPr>
              <a:t>What</a:t>
            </a:r>
            <a:endParaRPr lang="zh-CN" altLang="en-US" sz="2400" b="1" dirty="0">
              <a:solidFill>
                <a:srgbClr val="115A9F"/>
              </a:solidFill>
              <a:latin typeface="Bodoni MT Black" panose="02070A03080606020203" pitchFamily="18" charset="0"/>
              <a:ea typeface="微软雅黑" panose="020B0503020204020204" charset="-122"/>
              <a:cs typeface="Arial" panose="020B0604020202090204" pitchFamily="34" charset="0"/>
              <a:sym typeface="Segoe UI" panose="020B0502040204020203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636886" y="173932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什么是整洁代码？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微软雅黑" panose="020B050302020402020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39204" y="4247005"/>
            <a:ext cx="89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115A9F"/>
                </a:solidFill>
                <a:latin typeface="Bodoni MT Black" panose="02070A03080606020203" pitchFamily="18" charset="0"/>
                <a:ea typeface="微软雅黑" panose="020B0503020204020204" charset="-122"/>
                <a:cs typeface="Arial" panose="020B0604020202090204" pitchFamily="34" charset="0"/>
                <a:sym typeface="Segoe UI" panose="020B0502040204020203" pitchFamily="34" charset="0"/>
              </a:rPr>
              <a:t>How</a:t>
            </a:r>
            <a:endParaRPr lang="zh-CN" altLang="en-US" sz="2400" b="1" dirty="0">
              <a:solidFill>
                <a:srgbClr val="115A9F"/>
              </a:solidFill>
              <a:latin typeface="Bodoni MT Black" panose="02070A03080606020203" pitchFamily="18" charset="0"/>
              <a:ea typeface="微软雅黑" panose="020B0503020204020204" charset="-122"/>
              <a:cs typeface="Arial" panose="020B0604020202090204" pitchFamily="34" charset="0"/>
              <a:sym typeface="Segoe UI" panose="020B0502040204020203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540521" y="427338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如何做到代码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整洁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charset="-122"/>
                <a:cs typeface="+mn-ea"/>
                <a:sym typeface="Segoe UI" panose="020B0502040204020203" pitchFamily="34" charset="0"/>
              </a:rPr>
              <a:t>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微软雅黑" panose="020B0503020204020204" charset="-122"/>
              <a:cs typeface="+mn-ea"/>
              <a:sym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8905" y="2295319"/>
            <a:ext cx="581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srgbClr val="3563A8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什么是整洁代码？</a:t>
            </a:r>
            <a:endParaRPr lang="zh-CN" altLang="en-US" sz="3200" dirty="0">
              <a:solidFill>
                <a:srgbClr val="3563A8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91840" y="291377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94299" y="3009016"/>
            <a:ext cx="31679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闲谈编程语言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名家谈整洁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评价标准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代码坏味道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19399" y="2403222"/>
            <a:ext cx="1361199" cy="2360119"/>
            <a:chOff x="8537688" y="2340869"/>
            <a:chExt cx="1128220" cy="1615021"/>
          </a:xfrm>
        </p:grpSpPr>
        <p:sp>
          <p:nvSpPr>
            <p:cNvPr id="2" name="文本框 1"/>
            <p:cNvSpPr txBox="1"/>
            <p:nvPr/>
          </p:nvSpPr>
          <p:spPr>
            <a:xfrm>
              <a:off x="8537688" y="3597852"/>
              <a:ext cx="1128220" cy="358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63A8"/>
                  </a:solidFill>
                </a:rPr>
                <a:t>PART</a:t>
              </a:r>
              <a:endParaRPr lang="zh-CN" altLang="en-US" sz="28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/>
                <a:t>01</a:t>
              </a:r>
              <a:endParaRPr lang="zh-CN" altLang="en-US" sz="4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7680" y="166308"/>
            <a:ext cx="1890261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endParaRPr lang="en-US" altLang="zh-CN" sz="1600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92581" y="1385453"/>
            <a:ext cx="5680496" cy="4373733"/>
            <a:chOff x="2425699" y="798643"/>
            <a:chExt cx="7591425" cy="5783131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2425699" y="798643"/>
              <a:ext cx="7591425" cy="578313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140700" y="6223000"/>
              <a:ext cx="1841500" cy="292100"/>
            </a:xfrm>
            <a:prstGeom prst="rect">
              <a:avLst/>
            </a:prstGeom>
            <a:solidFill>
              <a:srgbClr val="145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2608" y="1802297"/>
            <a:ext cx="1603513" cy="3352800"/>
            <a:chOff x="662608" y="1802297"/>
            <a:chExt cx="1603513" cy="3352800"/>
          </a:xfrm>
        </p:grpSpPr>
        <p:sp>
          <p:nvSpPr>
            <p:cNvPr id="7" name="圆角矩形 6"/>
            <p:cNvSpPr/>
            <p:nvPr/>
          </p:nvSpPr>
          <p:spPr>
            <a:xfrm>
              <a:off x="662608" y="1802297"/>
              <a:ext cx="1603513" cy="335280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00296" y="1974574"/>
              <a:ext cx="1131450" cy="2928109"/>
              <a:chOff x="900296" y="1974574"/>
              <a:chExt cx="1131450" cy="292810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296" y="1974574"/>
                <a:ext cx="1131450" cy="715618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727" y="2928729"/>
                <a:ext cx="799333" cy="1024145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674" y="4340708"/>
                <a:ext cx="1000125" cy="561975"/>
              </a:xfrm>
              <a:prstGeom prst="rect">
                <a:avLst/>
              </a:prstGeom>
            </p:spPr>
          </p:pic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9106414" y="2968486"/>
            <a:ext cx="2821253" cy="90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37609" y="4440108"/>
            <a:ext cx="1210588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高效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算法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67890" y="2201091"/>
            <a:ext cx="3017968" cy="21993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矩形 10"/>
          <p:cNvSpPr/>
          <p:nvPr/>
        </p:nvSpPr>
        <p:spPr>
          <a:xfrm>
            <a:off x="1871580" y="4440108"/>
            <a:ext cx="1210588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系统架构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536295" y="2199265"/>
            <a:ext cx="3291148" cy="2201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" name="矩形 11"/>
          <p:cNvSpPr/>
          <p:nvPr/>
        </p:nvSpPr>
        <p:spPr>
          <a:xfrm>
            <a:off x="5667738" y="4440108"/>
            <a:ext cx="1210588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设计理念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7680" y="166308"/>
            <a:ext cx="1890261" cy="385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05" b="1" dirty="0" smtClean="0">
                <a:solidFill>
                  <a:srgbClr val="4264F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什么是整洁代码</a:t>
            </a:r>
            <a:endParaRPr lang="en-US" altLang="zh-CN" sz="1715" b="1" i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371286" y="2199265"/>
            <a:ext cx="2743235" cy="2201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2543509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779" y="3011857"/>
            <a:ext cx="468000" cy="46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959" y="3011857"/>
            <a:ext cx="468000" cy="46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3" y="3011857"/>
            <a:ext cx="576000" cy="576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357994" y="3200306"/>
            <a:ext cx="3632339" cy="3492000"/>
            <a:chOff x="4357994" y="3200306"/>
            <a:chExt cx="3632339" cy="349200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57994" y="3200306"/>
              <a:ext cx="3492000" cy="3492000"/>
              <a:chOff x="4357994" y="3200306"/>
              <a:chExt cx="3492000" cy="349200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357994" y="3200306"/>
                <a:ext cx="3492000" cy="3492000"/>
                <a:chOff x="4448370" y="3432406"/>
                <a:chExt cx="3142800" cy="3142800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4448370" y="3432406"/>
                  <a:ext cx="3142800" cy="3142800"/>
                  <a:chOff x="3584072" y="2016965"/>
                  <a:chExt cx="3142800" cy="3142800"/>
                </a:xfrm>
              </p:grpSpPr>
              <p:sp>
                <p:nvSpPr>
                  <p:cNvPr id="17" name="椭圆 16"/>
                  <p:cNvSpPr/>
                  <p:nvPr/>
                </p:nvSpPr>
                <p:spPr>
                  <a:xfrm>
                    <a:off x="3584072" y="2016965"/>
                    <a:ext cx="3142800" cy="3142800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椭圆 17"/>
                  <p:cNvSpPr/>
                  <p:nvPr/>
                </p:nvSpPr>
                <p:spPr>
                  <a:xfrm>
                    <a:off x="4072278" y="2953614"/>
                    <a:ext cx="2160000" cy="2160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  <a:alpha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4502046" y="3776228"/>
                    <a:ext cx="1415772" cy="461665"/>
                  </a:xfrm>
                  <a:prstGeom prst="rect">
                    <a:avLst/>
                  </a:prstGeom>
                </p:spPr>
                <p:txBody>
                  <a:bodyPr vert="horz" wrap="none">
                    <a:spAutoFit/>
                  </a:bodyPr>
                  <a:lstStyle/>
                  <a:p>
                    <a:r>
                      <a:rPr lang="zh-CN" altLang="en-US" sz="2400" b="1" dirty="0" smtClean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a:t>整洁代码</a:t>
                    </a:r>
                    <a:endParaRPr lang="zh-CN" altLang="en-US" sz="2400" b="1" dirty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>
                  <a:xfrm>
                    <a:off x="4331096" y="2198963"/>
                    <a:ext cx="1643527" cy="526298"/>
                  </a:xfrm>
                  <a:prstGeom prst="rect">
                    <a:avLst/>
                  </a:prstGeom>
                </p:spPr>
                <p:txBody>
                  <a:bodyPr vert="horz" wrap="none">
                    <a:spAutoFit/>
                  </a:bodyPr>
                  <a:lstStyle/>
                  <a:p>
                    <a:r>
                      <a:rPr lang="zh-CN" altLang="en-US" sz="3200" b="1" dirty="0" smtClean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a:t>优秀</a:t>
                    </a:r>
                    <a:r>
                      <a:rPr lang="zh-CN" altLang="en-US" sz="3200" b="1" dirty="0">
                        <a:solidFill>
                          <a:schemeClr val="bg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rPr>
                      <a:t>软件</a:t>
                    </a:r>
                  </a:p>
                </p:txBody>
              </p:sp>
            </p:grpSp>
            <p:sp>
              <p:nvSpPr>
                <p:cNvPr id="2" name="文本框 1"/>
                <p:cNvSpPr txBox="1"/>
                <p:nvPr/>
              </p:nvSpPr>
              <p:spPr>
                <a:xfrm>
                  <a:off x="6792685" y="4245429"/>
                  <a:ext cx="757646" cy="332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schemeClr val="bg1">
                          <a:lumMod val="9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效率</a:t>
                  </a:r>
                  <a:endParaRPr lang="zh-CN" altLang="en-US" b="1" dirty="0">
                    <a:solidFill>
                      <a:schemeClr val="bg1">
                        <a:lumMod val="9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778421" y="4166239"/>
                  <a:ext cx="757646" cy="382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schemeClr val="bg1">
                          <a:lumMod val="9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安全</a:t>
                  </a:r>
                  <a:endParaRPr lang="zh-CN" altLang="en-US" b="1" dirty="0">
                    <a:solidFill>
                      <a:schemeClr val="bg1">
                        <a:lumMod val="9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4376891" y="4515157"/>
                <a:ext cx="841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架构</a:t>
                </a:r>
                <a:endParaRPr lang="zh-CN" altLang="en-US" b="1" dirty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7148504" y="4574567"/>
              <a:ext cx="84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部署</a:t>
              </a:r>
              <a:endParaRPr lang="zh-CN" altLang="en-US" b="1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1.4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1.25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3.125E-6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16.048818897638,&quot;width&quot;:4503.10866141732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84.99842519685,&quot;width&quot;:9434.998425196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5486;#8548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40,&quot;width&quot;:384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20"/>
  <p:tag name="KSO_WM_UNIT_TYPE" val="m_i"/>
  <p:tag name="KSO_WM_UNIT_INDEX" val="1_2"/>
  <p:tag name="KSO_WM_UNIT_ID" val="diagram160620_1*m_i*1_2"/>
  <p:tag name="KSO_WM_UNIT_CLEAR" val="1"/>
  <p:tag name="KSO_WM_UNIT_LAYERLEVEL" val="1_1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20"/>
  <p:tag name="KSO_WM_UNIT_TYPE" val="m_i"/>
  <p:tag name="KSO_WM_UNIT_INDEX" val="1_4"/>
  <p:tag name="KSO_WM_UNIT_ID" val="diagram160620_1*m_i*1_4"/>
  <p:tag name="KSO_WM_UNIT_CLEAR" val="1"/>
  <p:tag name="KSO_WM_UNIT_LAYERLEVEL" val="1_1"/>
  <p:tag name="KSO_WM_DIAGRAM_GROUP_CODE" val="m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20"/>
  <p:tag name="KSO_WM_UNIT_TYPE" val="m_i"/>
  <p:tag name="KSO_WM_UNIT_INDEX" val="1_6"/>
  <p:tag name="KSO_WM_UNIT_ID" val="diagram160620_1*m_i*1_6"/>
  <p:tag name="KSO_WM_UNIT_CLEAR" val="1"/>
  <p:tag name="KSO_WM_UNIT_LAYERLEVEL" val="1_1"/>
  <p:tag name="KSO_WM_DIAGRAM_GROUP_CODE" val="m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20"/>
  <p:tag name="KSO_WM_UNIT_TYPE" val="m_i"/>
  <p:tag name="KSO_WM_UNIT_INDEX" val="1_8"/>
  <p:tag name="KSO_WM_UNIT_ID" val="diagram160620_1*m_i*1_8"/>
  <p:tag name="KSO_WM_UNIT_CLEAR" val="1"/>
  <p:tag name="KSO_WM_UNIT_LAYERLEVEL" val="1_1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620"/>
  <p:tag name="KSO_WM_UNIT_TYPE" val="m_i"/>
  <p:tag name="KSO_WM_UNIT_INDEX" val="1_6"/>
  <p:tag name="KSO_WM_UNIT_ID" val="diagram160620_1*m_i*1_6"/>
  <p:tag name="KSO_WM_UNIT_CLEAR" val="1"/>
  <p:tag name="KSO_WM_UNIT_LAYERLEVEL" val="1_1"/>
  <p:tag name="KSO_WM_DIAGRAM_GROUP_CODE" val="m1-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7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2184</Words>
  <Application>Microsoft Office PowerPoint</Application>
  <PresentationFormat>宽屏</PresentationFormat>
  <Paragraphs>582</Paragraphs>
  <Slides>58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84" baseType="lpstr">
      <vt:lpstr>Helvetica Neue</vt:lpstr>
      <vt:lpstr>Lato Light</vt:lpstr>
      <vt:lpstr>Lato Regular</vt:lpstr>
      <vt:lpstr>맑은 고딕</vt:lpstr>
      <vt:lpstr>Microsoft JhengHei UI</vt:lpstr>
      <vt:lpstr>Microsoft JhengHei UI Light</vt:lpstr>
      <vt:lpstr>Microsoft YaHei UI</vt:lpstr>
      <vt:lpstr>新細明體</vt:lpstr>
      <vt:lpstr>等线</vt:lpstr>
      <vt:lpstr>方正书宋简体</vt:lpstr>
      <vt:lpstr>黑体</vt:lpstr>
      <vt:lpstr>华文行楷</vt:lpstr>
      <vt:lpstr>华文中宋</vt:lpstr>
      <vt:lpstr>宋体</vt:lpstr>
      <vt:lpstr>微软雅黑</vt:lpstr>
      <vt:lpstr>Arial</vt:lpstr>
      <vt:lpstr>Bodoni MT Black</vt:lpstr>
      <vt:lpstr>Calibri</vt:lpstr>
      <vt:lpstr>Calibri Light</vt:lpstr>
      <vt:lpstr>Impact</vt:lpstr>
      <vt:lpstr>Microsoft New Tai Lue</vt:lpstr>
      <vt:lpstr>Segoe UI</vt:lpstr>
      <vt:lpstr>Verdana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陈纲</dc:creator>
  <cp:lastModifiedBy>陈纲</cp:lastModifiedBy>
  <cp:revision>8747</cp:revision>
  <dcterms:created xsi:type="dcterms:W3CDTF">2020-08-09T14:45:44Z</dcterms:created>
  <dcterms:modified xsi:type="dcterms:W3CDTF">2020-08-11T09:56:03Z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